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7" r:id="rId5"/>
    <p:sldId id="282" r:id="rId6"/>
    <p:sldId id="339" r:id="rId7"/>
    <p:sldId id="355" r:id="rId8"/>
    <p:sldId id="354" r:id="rId9"/>
    <p:sldId id="357" r:id="rId10"/>
    <p:sldId id="353" r:id="rId11"/>
    <p:sldId id="380" r:id="rId12"/>
    <p:sldId id="359" r:id="rId13"/>
    <p:sldId id="371" r:id="rId14"/>
    <p:sldId id="375" r:id="rId15"/>
    <p:sldId id="378" r:id="rId16"/>
    <p:sldId id="358" r:id="rId17"/>
    <p:sldId id="287" r:id="rId18"/>
    <p:sldId id="381" r:id="rId19"/>
    <p:sldId id="361" r:id="rId20"/>
    <p:sldId id="262" r:id="rId21"/>
    <p:sldId id="367" r:id="rId22"/>
    <p:sldId id="369" r:id="rId23"/>
    <p:sldId id="366" r:id="rId24"/>
    <p:sldId id="368" r:id="rId25"/>
    <p:sldId id="362" r:id="rId26"/>
    <p:sldId id="311" r:id="rId27"/>
    <p:sldId id="312" r:id="rId28"/>
    <p:sldId id="331" r:id="rId29"/>
    <p:sldId id="373" r:id="rId30"/>
    <p:sldId id="374" r:id="rId31"/>
    <p:sldId id="332" r:id="rId32"/>
    <p:sldId id="344" r:id="rId33"/>
    <p:sldId id="340" r:id="rId34"/>
    <p:sldId id="315" r:id="rId35"/>
    <p:sldId id="372" r:id="rId36"/>
    <p:sldId id="348" r:id="rId37"/>
    <p:sldId id="349" r:id="rId38"/>
    <p:sldId id="342" r:id="rId39"/>
    <p:sldId id="343" r:id="rId40"/>
    <p:sldId id="341" r:id="rId41"/>
    <p:sldId id="325" r:id="rId42"/>
    <p:sldId id="322" r:id="rId43"/>
    <p:sldId id="338" r:id="rId44"/>
    <p:sldId id="301" r:id="rId45"/>
    <p:sldId id="379" r:id="rId46"/>
    <p:sldId id="303" r:id="rId47"/>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C0000"/>
    <a:srgbClr val="B40000"/>
    <a:srgbClr val="FFFFAF"/>
    <a:srgbClr val="A8EEFE"/>
    <a:srgbClr val="96EAFE"/>
    <a:srgbClr val="7C5989"/>
    <a:srgbClr val="000066"/>
    <a:srgbClr val="66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19" autoAdjust="0"/>
    <p:restoredTop sz="84019" autoAdjust="0"/>
  </p:normalViewPr>
  <p:slideViewPr>
    <p:cSldViewPr>
      <p:cViewPr varScale="1">
        <p:scale>
          <a:sx n="96" d="100"/>
          <a:sy n="96" d="100"/>
        </p:scale>
        <p:origin x="276" y="90"/>
      </p:cViewPr>
      <p:guideLst>
        <p:guide orient="horz" pos="2160"/>
        <p:guide pos="2880"/>
      </p:guideLst>
    </p:cSldViewPr>
  </p:slideViewPr>
  <p:outlineViewPr>
    <p:cViewPr>
      <p:scale>
        <a:sx n="33" d="100"/>
        <a:sy n="33" d="100"/>
      </p:scale>
      <p:origin x="0" y="-55392"/>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1" y="0"/>
            <a:ext cx="3005620" cy="46132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Times New Roman" charset="0"/>
                <a:cs typeface="+mn-cs"/>
              </a:defRPr>
            </a:lvl1pPr>
          </a:lstStyle>
          <a:p>
            <a:pPr>
              <a:defRPr/>
            </a:pPr>
            <a:endParaRPr lang="en-US"/>
          </a:p>
        </p:txBody>
      </p:sp>
      <p:sp>
        <p:nvSpPr>
          <p:cNvPr id="115715" name="Rectangle 3"/>
          <p:cNvSpPr>
            <a:spLocks noGrp="1" noChangeArrowheads="1"/>
          </p:cNvSpPr>
          <p:nvPr>
            <p:ph type="dt" sz="quarter" idx="1"/>
          </p:nvPr>
        </p:nvSpPr>
        <p:spPr bwMode="auto">
          <a:xfrm>
            <a:off x="3926981" y="0"/>
            <a:ext cx="3005619" cy="46132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Times New Roman" charset="0"/>
                <a:cs typeface="+mn-cs"/>
              </a:defRPr>
            </a:lvl1pPr>
          </a:lstStyle>
          <a:p>
            <a:pPr>
              <a:defRPr/>
            </a:pPr>
            <a:endParaRPr lang="en-US"/>
          </a:p>
        </p:txBody>
      </p:sp>
      <p:sp>
        <p:nvSpPr>
          <p:cNvPr id="115716" name="Rectangle 4"/>
          <p:cNvSpPr>
            <a:spLocks noGrp="1" noChangeArrowheads="1"/>
          </p:cNvSpPr>
          <p:nvPr>
            <p:ph type="ftr" sz="quarter" idx="2"/>
          </p:nvPr>
        </p:nvSpPr>
        <p:spPr bwMode="auto">
          <a:xfrm>
            <a:off x="1" y="8757301"/>
            <a:ext cx="3005620" cy="46132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Times New Roman" charset="0"/>
                <a:cs typeface="+mn-cs"/>
              </a:defRPr>
            </a:lvl1pPr>
          </a:lstStyle>
          <a:p>
            <a:pPr>
              <a:defRPr/>
            </a:pPr>
            <a:endParaRPr lang="en-US"/>
          </a:p>
        </p:txBody>
      </p:sp>
      <p:sp>
        <p:nvSpPr>
          <p:cNvPr id="115717" name="Rectangle 5"/>
          <p:cNvSpPr>
            <a:spLocks noGrp="1" noChangeArrowheads="1"/>
          </p:cNvSpPr>
          <p:nvPr>
            <p:ph type="sldNum" sz="quarter" idx="3"/>
          </p:nvPr>
        </p:nvSpPr>
        <p:spPr bwMode="auto">
          <a:xfrm>
            <a:off x="3926981" y="8757301"/>
            <a:ext cx="3005619" cy="46132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Times New Roman" charset="0"/>
                <a:cs typeface="+mn-cs"/>
              </a:defRPr>
            </a:lvl1pPr>
          </a:lstStyle>
          <a:p>
            <a:pPr>
              <a:defRPr/>
            </a:pPr>
            <a:fld id="{5E0CFD68-E1EE-47D7-B434-FCAB0BE6E2CB}" type="slidenum">
              <a:rPr lang="en-US"/>
              <a:pPr>
                <a:defRPr/>
              </a:pPr>
              <a:t>‹#›</a:t>
            </a:fld>
            <a:endParaRPr lang="en-US"/>
          </a:p>
        </p:txBody>
      </p:sp>
    </p:spTree>
    <p:extLst>
      <p:ext uri="{BB962C8B-B14F-4D97-AF65-F5344CB8AC3E}">
        <p14:creationId xmlns:p14="http://schemas.microsoft.com/office/powerpoint/2010/main" val="4116917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620" cy="461325"/>
          </a:xfrm>
          <a:prstGeom prst="rect">
            <a:avLst/>
          </a:prstGeom>
        </p:spPr>
        <p:txBody>
          <a:bodyPr vert="horz" lIns="91440" tIns="45720" rIns="91440" bIns="45720" rtlCol="0"/>
          <a:lstStyle>
            <a:lvl1pPr algn="l" eaLnBrk="0" hangingPunct="0">
              <a:defRPr sz="1200">
                <a:latin typeface="Tahoma" charset="0"/>
                <a:cs typeface="+mn-cs"/>
              </a:defRPr>
            </a:lvl1pPr>
          </a:lstStyle>
          <a:p>
            <a:pPr>
              <a:defRPr/>
            </a:pPr>
            <a:endParaRPr lang="en-US"/>
          </a:p>
        </p:txBody>
      </p:sp>
      <p:sp>
        <p:nvSpPr>
          <p:cNvPr id="3" name="Date Placeholder 2"/>
          <p:cNvSpPr>
            <a:spLocks noGrp="1"/>
          </p:cNvSpPr>
          <p:nvPr>
            <p:ph type="dt" idx="1"/>
          </p:nvPr>
        </p:nvSpPr>
        <p:spPr>
          <a:xfrm>
            <a:off x="3926981" y="0"/>
            <a:ext cx="3005619" cy="461325"/>
          </a:xfrm>
          <a:prstGeom prst="rect">
            <a:avLst/>
          </a:prstGeom>
        </p:spPr>
        <p:txBody>
          <a:bodyPr vert="horz" lIns="91440" tIns="45720" rIns="91440" bIns="45720" rtlCol="0"/>
          <a:lstStyle>
            <a:lvl1pPr algn="r" eaLnBrk="0" hangingPunct="0">
              <a:defRPr sz="1200">
                <a:latin typeface="Tahoma" charset="0"/>
                <a:cs typeface="+mn-cs"/>
              </a:defRPr>
            </a:lvl1pPr>
          </a:lstStyle>
          <a:p>
            <a:pPr>
              <a:defRPr/>
            </a:pPr>
            <a:fld id="{683182D6-47B4-471B-9863-64F3A536A4C2}" type="datetimeFigureOut">
              <a:rPr lang="en-US"/>
              <a:pPr>
                <a:defRPr/>
              </a:pPr>
              <a:t>10/26/2020</a:t>
            </a:fld>
            <a:endParaRPr lang="en-US"/>
          </a:p>
        </p:txBody>
      </p:sp>
      <p:sp>
        <p:nvSpPr>
          <p:cNvPr id="4" name="Slide Image Placeholder 3"/>
          <p:cNvSpPr>
            <a:spLocks noGrp="1" noRot="1" noChangeAspect="1"/>
          </p:cNvSpPr>
          <p:nvPr>
            <p:ph type="sldImg" idx="2"/>
          </p:nvPr>
        </p:nvSpPr>
        <p:spPr>
          <a:xfrm>
            <a:off x="1162050" y="690563"/>
            <a:ext cx="4611688" cy="3457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4220" y="4380225"/>
            <a:ext cx="5547360" cy="414877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57301"/>
            <a:ext cx="3005620" cy="461325"/>
          </a:xfrm>
          <a:prstGeom prst="rect">
            <a:avLst/>
          </a:prstGeom>
        </p:spPr>
        <p:txBody>
          <a:bodyPr vert="horz" lIns="91440" tIns="45720" rIns="91440" bIns="45720" rtlCol="0" anchor="b"/>
          <a:lstStyle>
            <a:lvl1pPr algn="l" eaLnBrk="0" hangingPunct="0">
              <a:defRPr sz="1200">
                <a:latin typeface="Tahoma" charset="0"/>
                <a:cs typeface="+mn-cs"/>
              </a:defRPr>
            </a:lvl1pPr>
          </a:lstStyle>
          <a:p>
            <a:pPr>
              <a:defRPr/>
            </a:pPr>
            <a:endParaRPr lang="en-US"/>
          </a:p>
        </p:txBody>
      </p:sp>
      <p:sp>
        <p:nvSpPr>
          <p:cNvPr id="7" name="Slide Number Placeholder 6"/>
          <p:cNvSpPr>
            <a:spLocks noGrp="1"/>
          </p:cNvSpPr>
          <p:nvPr>
            <p:ph type="sldNum" sz="quarter" idx="5"/>
          </p:nvPr>
        </p:nvSpPr>
        <p:spPr>
          <a:xfrm>
            <a:off x="3926981" y="8757301"/>
            <a:ext cx="3005619" cy="461325"/>
          </a:xfrm>
          <a:prstGeom prst="rect">
            <a:avLst/>
          </a:prstGeom>
        </p:spPr>
        <p:txBody>
          <a:bodyPr vert="horz" lIns="91440" tIns="45720" rIns="91440" bIns="45720" rtlCol="0" anchor="b"/>
          <a:lstStyle>
            <a:lvl1pPr algn="r" eaLnBrk="0" hangingPunct="0">
              <a:defRPr sz="1200">
                <a:latin typeface="Tahoma" charset="0"/>
                <a:cs typeface="+mn-cs"/>
              </a:defRPr>
            </a:lvl1pPr>
          </a:lstStyle>
          <a:p>
            <a:pPr>
              <a:defRPr/>
            </a:pPr>
            <a:fld id="{B747A1A6-C181-4151-91B7-CAB42A352CE3}" type="slidenum">
              <a:rPr lang="en-US"/>
              <a:pPr>
                <a:defRPr/>
              </a:pPr>
              <a:t>‹#›</a:t>
            </a:fld>
            <a:endParaRPr lang="en-US"/>
          </a:p>
        </p:txBody>
      </p:sp>
    </p:spTree>
    <p:extLst>
      <p:ext uri="{BB962C8B-B14F-4D97-AF65-F5344CB8AC3E}">
        <p14:creationId xmlns:p14="http://schemas.microsoft.com/office/powerpoint/2010/main" val="3621062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FB32D0-AED9-4A12-9570-FA1394A7371B}" type="slidenum">
              <a:rPr lang="en-US" smtClean="0">
                <a:latin typeface="Tahoma" pitchFamily="34" charset="0"/>
              </a:rPr>
              <a:pPr/>
              <a:t>1</a:t>
            </a:fld>
            <a:endParaRPr lang="en-US" dirty="0">
              <a:latin typeface="Tahoma" pitchFamily="34" charset="0"/>
            </a:endParaRPr>
          </a:p>
        </p:txBody>
      </p:sp>
    </p:spTree>
    <p:extLst>
      <p:ext uri="{BB962C8B-B14F-4D97-AF65-F5344CB8AC3E}">
        <p14:creationId xmlns:p14="http://schemas.microsoft.com/office/powerpoint/2010/main" val="27433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10</a:t>
            </a:fld>
            <a:endParaRPr lang="en-US" dirty="0">
              <a:latin typeface="Tahoma" pitchFamily="34" charset="0"/>
            </a:endParaRPr>
          </a:p>
        </p:txBody>
      </p:sp>
    </p:spTree>
    <p:extLst>
      <p:ext uri="{BB962C8B-B14F-4D97-AF65-F5344CB8AC3E}">
        <p14:creationId xmlns:p14="http://schemas.microsoft.com/office/powerpoint/2010/main" val="326668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11</a:t>
            </a:fld>
            <a:endParaRPr lang="en-US" dirty="0">
              <a:latin typeface="Tahoma" pitchFamily="34" charset="0"/>
            </a:endParaRPr>
          </a:p>
        </p:txBody>
      </p:sp>
    </p:spTree>
    <p:extLst>
      <p:ext uri="{BB962C8B-B14F-4D97-AF65-F5344CB8AC3E}">
        <p14:creationId xmlns:p14="http://schemas.microsoft.com/office/powerpoint/2010/main" val="2048191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12</a:t>
            </a:fld>
            <a:endParaRPr lang="en-US" dirty="0">
              <a:latin typeface="Tahoma" pitchFamily="34" charset="0"/>
            </a:endParaRPr>
          </a:p>
        </p:txBody>
      </p:sp>
    </p:spTree>
    <p:extLst>
      <p:ext uri="{BB962C8B-B14F-4D97-AF65-F5344CB8AC3E}">
        <p14:creationId xmlns:p14="http://schemas.microsoft.com/office/powerpoint/2010/main" val="377282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13</a:t>
            </a:fld>
            <a:endParaRPr lang="en-US" dirty="0">
              <a:latin typeface="Tahoma" pitchFamily="34" charset="0"/>
            </a:endParaRPr>
          </a:p>
        </p:txBody>
      </p:sp>
    </p:spTree>
    <p:extLst>
      <p:ext uri="{BB962C8B-B14F-4D97-AF65-F5344CB8AC3E}">
        <p14:creationId xmlns:p14="http://schemas.microsoft.com/office/powerpoint/2010/main" val="2966889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14</a:t>
            </a:fld>
            <a:endParaRPr lang="en-US" dirty="0">
              <a:latin typeface="Tahoma" pitchFamily="34" charset="0"/>
            </a:endParaRPr>
          </a:p>
        </p:txBody>
      </p:sp>
    </p:spTree>
    <p:extLst>
      <p:ext uri="{BB962C8B-B14F-4D97-AF65-F5344CB8AC3E}">
        <p14:creationId xmlns:p14="http://schemas.microsoft.com/office/powerpoint/2010/main" val="111966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15</a:t>
            </a:fld>
            <a:endParaRPr lang="en-US" dirty="0">
              <a:latin typeface="Tahoma" pitchFamily="34" charset="0"/>
            </a:endParaRPr>
          </a:p>
        </p:txBody>
      </p:sp>
    </p:spTree>
    <p:extLst>
      <p:ext uri="{BB962C8B-B14F-4D97-AF65-F5344CB8AC3E}">
        <p14:creationId xmlns:p14="http://schemas.microsoft.com/office/powerpoint/2010/main" val="2261407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16</a:t>
            </a:fld>
            <a:endParaRPr lang="en-US" dirty="0">
              <a:latin typeface="Tahoma" pitchFamily="34" charset="0"/>
            </a:endParaRPr>
          </a:p>
        </p:txBody>
      </p:sp>
    </p:spTree>
    <p:extLst>
      <p:ext uri="{BB962C8B-B14F-4D97-AF65-F5344CB8AC3E}">
        <p14:creationId xmlns:p14="http://schemas.microsoft.com/office/powerpoint/2010/main" val="2679423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17</a:t>
            </a:fld>
            <a:endParaRPr lang="en-US" dirty="0">
              <a:latin typeface="Tahoma" pitchFamily="34" charset="0"/>
            </a:endParaRPr>
          </a:p>
        </p:txBody>
      </p:sp>
    </p:spTree>
    <p:extLst>
      <p:ext uri="{BB962C8B-B14F-4D97-AF65-F5344CB8AC3E}">
        <p14:creationId xmlns:p14="http://schemas.microsoft.com/office/powerpoint/2010/main" val="5155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18</a:t>
            </a:fld>
            <a:endParaRPr lang="en-US" dirty="0">
              <a:latin typeface="Tahoma" pitchFamily="34" charset="0"/>
            </a:endParaRPr>
          </a:p>
        </p:txBody>
      </p:sp>
    </p:spTree>
    <p:extLst>
      <p:ext uri="{BB962C8B-B14F-4D97-AF65-F5344CB8AC3E}">
        <p14:creationId xmlns:p14="http://schemas.microsoft.com/office/powerpoint/2010/main" val="203043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0C6722-4055-4A89-B304-887494FCA8D2}" type="slidenum">
              <a:rPr lang="en-US" smtClean="0">
                <a:latin typeface="Tahoma" pitchFamily="34" charset="0"/>
              </a:rPr>
              <a:pPr/>
              <a:t>19</a:t>
            </a:fld>
            <a:endParaRPr lang="en-US" dirty="0">
              <a:latin typeface="Tahoma" pitchFamily="34" charset="0"/>
            </a:endParaRPr>
          </a:p>
        </p:txBody>
      </p:sp>
    </p:spTree>
    <p:extLst>
      <p:ext uri="{BB962C8B-B14F-4D97-AF65-F5344CB8AC3E}">
        <p14:creationId xmlns:p14="http://schemas.microsoft.com/office/powerpoint/2010/main" val="362916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439424-A0E0-48B1-B610-9027EED9535D}" type="slidenum">
              <a:rPr lang="en-US" smtClean="0">
                <a:latin typeface="Tahoma" pitchFamily="34" charset="0"/>
              </a:rPr>
              <a:pPr/>
              <a:t>2</a:t>
            </a:fld>
            <a:endParaRPr lang="en-US" dirty="0">
              <a:latin typeface="Tahoma" pitchFamily="34" charset="0"/>
            </a:endParaRPr>
          </a:p>
        </p:txBody>
      </p:sp>
    </p:spTree>
    <p:extLst>
      <p:ext uri="{BB962C8B-B14F-4D97-AF65-F5344CB8AC3E}">
        <p14:creationId xmlns:p14="http://schemas.microsoft.com/office/powerpoint/2010/main" val="3062195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20</a:t>
            </a:fld>
            <a:endParaRPr lang="en-US" dirty="0">
              <a:latin typeface="Tahoma" pitchFamily="34" charset="0"/>
            </a:endParaRPr>
          </a:p>
        </p:txBody>
      </p:sp>
    </p:spTree>
    <p:extLst>
      <p:ext uri="{BB962C8B-B14F-4D97-AF65-F5344CB8AC3E}">
        <p14:creationId xmlns:p14="http://schemas.microsoft.com/office/powerpoint/2010/main" val="2423457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21</a:t>
            </a:fld>
            <a:endParaRPr lang="en-US" dirty="0">
              <a:latin typeface="Tahoma" pitchFamily="34" charset="0"/>
            </a:endParaRPr>
          </a:p>
        </p:txBody>
      </p:sp>
    </p:spTree>
    <p:extLst>
      <p:ext uri="{BB962C8B-B14F-4D97-AF65-F5344CB8AC3E}">
        <p14:creationId xmlns:p14="http://schemas.microsoft.com/office/powerpoint/2010/main" val="4020758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22</a:t>
            </a:fld>
            <a:endParaRPr lang="en-US" dirty="0">
              <a:latin typeface="Tahoma" pitchFamily="34" charset="0"/>
            </a:endParaRPr>
          </a:p>
        </p:txBody>
      </p:sp>
    </p:spTree>
    <p:extLst>
      <p:ext uri="{BB962C8B-B14F-4D97-AF65-F5344CB8AC3E}">
        <p14:creationId xmlns:p14="http://schemas.microsoft.com/office/powerpoint/2010/main" val="2560233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23</a:t>
            </a:fld>
            <a:endParaRPr lang="en-US" dirty="0">
              <a:latin typeface="Tahoma" pitchFamily="34" charset="0"/>
            </a:endParaRPr>
          </a:p>
        </p:txBody>
      </p:sp>
    </p:spTree>
    <p:extLst>
      <p:ext uri="{BB962C8B-B14F-4D97-AF65-F5344CB8AC3E}">
        <p14:creationId xmlns:p14="http://schemas.microsoft.com/office/powerpoint/2010/main" val="5155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24</a:t>
            </a:fld>
            <a:endParaRPr lang="en-US" dirty="0">
              <a:latin typeface="Tahoma" pitchFamily="34" charset="0"/>
            </a:endParaRPr>
          </a:p>
        </p:txBody>
      </p:sp>
    </p:spTree>
    <p:extLst>
      <p:ext uri="{BB962C8B-B14F-4D97-AF65-F5344CB8AC3E}">
        <p14:creationId xmlns:p14="http://schemas.microsoft.com/office/powerpoint/2010/main" val="5155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572F8-3F56-47B5-B58A-241183DFA03E}" type="slidenum">
              <a:rPr lang="en-US" smtClean="0">
                <a:latin typeface="Tahoma" pitchFamily="34" charset="0"/>
              </a:rPr>
              <a:pPr/>
              <a:t>29</a:t>
            </a:fld>
            <a:endParaRPr lang="en-US" dirty="0">
              <a:latin typeface="Tahoma" pitchFamily="34" charset="0"/>
            </a:endParaRPr>
          </a:p>
        </p:txBody>
      </p:sp>
    </p:spTree>
    <p:extLst>
      <p:ext uri="{BB962C8B-B14F-4D97-AF65-F5344CB8AC3E}">
        <p14:creationId xmlns:p14="http://schemas.microsoft.com/office/powerpoint/2010/main" val="710956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572F8-3F56-47B5-B58A-241183DFA03E}" type="slidenum">
              <a:rPr lang="en-US" smtClean="0">
                <a:latin typeface="Tahoma" pitchFamily="34" charset="0"/>
              </a:rPr>
              <a:pPr/>
              <a:t>30</a:t>
            </a:fld>
            <a:endParaRPr lang="en-US" dirty="0">
              <a:latin typeface="Tahoma" pitchFamily="34" charset="0"/>
            </a:endParaRPr>
          </a:p>
        </p:txBody>
      </p:sp>
    </p:spTree>
    <p:extLst>
      <p:ext uri="{BB962C8B-B14F-4D97-AF65-F5344CB8AC3E}">
        <p14:creationId xmlns:p14="http://schemas.microsoft.com/office/powerpoint/2010/main" val="3864301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C390BA-BEB1-4E62-BB61-EF2895809164}" type="slidenum">
              <a:rPr lang="en-US" smtClean="0">
                <a:latin typeface="Tahoma" pitchFamily="34" charset="0"/>
              </a:rPr>
              <a:pPr/>
              <a:t>31</a:t>
            </a:fld>
            <a:endParaRPr lang="en-US" dirty="0">
              <a:latin typeface="Tahoma" pitchFamily="34" charset="0"/>
            </a:endParaRPr>
          </a:p>
        </p:txBody>
      </p:sp>
    </p:spTree>
    <p:extLst>
      <p:ext uri="{BB962C8B-B14F-4D97-AF65-F5344CB8AC3E}">
        <p14:creationId xmlns:p14="http://schemas.microsoft.com/office/powerpoint/2010/main" val="2566918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8D9BF-96B0-4D5D-A42B-66E19B1DFF86}" type="slidenum">
              <a:rPr lang="en-US" smtClean="0">
                <a:latin typeface="Tahoma" pitchFamily="34" charset="0"/>
              </a:rPr>
              <a:pPr/>
              <a:t>33</a:t>
            </a:fld>
            <a:endParaRPr lang="en-US" dirty="0">
              <a:latin typeface="Tahoma" pitchFamily="34" charset="0"/>
            </a:endParaRPr>
          </a:p>
        </p:txBody>
      </p:sp>
    </p:spTree>
    <p:extLst>
      <p:ext uri="{BB962C8B-B14F-4D97-AF65-F5344CB8AC3E}">
        <p14:creationId xmlns:p14="http://schemas.microsoft.com/office/powerpoint/2010/main" val="938903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07EE79-D51B-4F9A-8E63-E8F5251A3B5E}" type="slidenum">
              <a:rPr lang="en-US" smtClean="0">
                <a:latin typeface="Tahoma" pitchFamily="34" charset="0"/>
              </a:rPr>
              <a:pPr/>
              <a:t>34</a:t>
            </a:fld>
            <a:endParaRPr lang="en-US" dirty="0">
              <a:latin typeface="Tahoma" pitchFamily="34" charset="0"/>
            </a:endParaRPr>
          </a:p>
        </p:txBody>
      </p:sp>
    </p:spTree>
    <p:extLst>
      <p:ext uri="{BB962C8B-B14F-4D97-AF65-F5344CB8AC3E}">
        <p14:creationId xmlns:p14="http://schemas.microsoft.com/office/powerpoint/2010/main" val="169607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3</a:t>
            </a:fld>
            <a:endParaRPr lang="en-US" dirty="0">
              <a:latin typeface="Tahoma" pitchFamily="34" charset="0"/>
            </a:endParaRPr>
          </a:p>
        </p:txBody>
      </p:sp>
    </p:spTree>
    <p:extLst>
      <p:ext uri="{BB962C8B-B14F-4D97-AF65-F5344CB8AC3E}">
        <p14:creationId xmlns:p14="http://schemas.microsoft.com/office/powerpoint/2010/main" val="2042290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572F8-3F56-47B5-B58A-241183DFA03E}" type="slidenum">
              <a:rPr lang="en-US" smtClean="0">
                <a:latin typeface="Tahoma" pitchFamily="34" charset="0"/>
              </a:rPr>
              <a:pPr/>
              <a:t>37</a:t>
            </a:fld>
            <a:endParaRPr lang="en-US" dirty="0">
              <a:latin typeface="Tahoma" pitchFamily="34" charset="0"/>
            </a:endParaRPr>
          </a:p>
        </p:txBody>
      </p:sp>
    </p:spTree>
    <p:extLst>
      <p:ext uri="{BB962C8B-B14F-4D97-AF65-F5344CB8AC3E}">
        <p14:creationId xmlns:p14="http://schemas.microsoft.com/office/powerpoint/2010/main" val="315176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4</a:t>
            </a:fld>
            <a:endParaRPr lang="en-US" dirty="0">
              <a:latin typeface="Tahoma" pitchFamily="34" charset="0"/>
            </a:endParaRPr>
          </a:p>
        </p:txBody>
      </p:sp>
    </p:spTree>
    <p:extLst>
      <p:ext uri="{BB962C8B-B14F-4D97-AF65-F5344CB8AC3E}">
        <p14:creationId xmlns:p14="http://schemas.microsoft.com/office/powerpoint/2010/main" val="225937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5</a:t>
            </a:fld>
            <a:endParaRPr lang="en-US" dirty="0">
              <a:latin typeface="Tahoma" pitchFamily="34" charset="0"/>
            </a:endParaRPr>
          </a:p>
        </p:txBody>
      </p:sp>
    </p:spTree>
    <p:extLst>
      <p:ext uri="{BB962C8B-B14F-4D97-AF65-F5344CB8AC3E}">
        <p14:creationId xmlns:p14="http://schemas.microsoft.com/office/powerpoint/2010/main" val="148319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6</a:t>
            </a:fld>
            <a:endParaRPr lang="en-US" dirty="0">
              <a:latin typeface="Tahoma" pitchFamily="34" charset="0"/>
            </a:endParaRPr>
          </a:p>
        </p:txBody>
      </p:sp>
    </p:spTree>
    <p:extLst>
      <p:ext uri="{BB962C8B-B14F-4D97-AF65-F5344CB8AC3E}">
        <p14:creationId xmlns:p14="http://schemas.microsoft.com/office/powerpoint/2010/main" val="8179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7</a:t>
            </a:fld>
            <a:endParaRPr lang="en-US" dirty="0">
              <a:latin typeface="Tahoma" pitchFamily="34" charset="0"/>
            </a:endParaRPr>
          </a:p>
        </p:txBody>
      </p:sp>
    </p:spTree>
    <p:extLst>
      <p:ext uri="{BB962C8B-B14F-4D97-AF65-F5344CB8AC3E}">
        <p14:creationId xmlns:p14="http://schemas.microsoft.com/office/powerpoint/2010/main" val="49662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8</a:t>
            </a:fld>
            <a:endParaRPr lang="en-US" dirty="0">
              <a:latin typeface="Tahoma" pitchFamily="34" charset="0"/>
            </a:endParaRPr>
          </a:p>
        </p:txBody>
      </p:sp>
    </p:spTree>
    <p:extLst>
      <p:ext uri="{BB962C8B-B14F-4D97-AF65-F5344CB8AC3E}">
        <p14:creationId xmlns:p14="http://schemas.microsoft.com/office/powerpoint/2010/main" val="201201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9</a:t>
            </a:fld>
            <a:endParaRPr lang="en-US" dirty="0">
              <a:latin typeface="Tahoma" pitchFamily="34" charset="0"/>
            </a:endParaRPr>
          </a:p>
        </p:txBody>
      </p:sp>
    </p:spTree>
    <p:extLst>
      <p:ext uri="{BB962C8B-B14F-4D97-AF65-F5344CB8AC3E}">
        <p14:creationId xmlns:p14="http://schemas.microsoft.com/office/powerpoint/2010/main" val="245460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352800"/>
            <a:ext cx="9144000" cy="838200"/>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0" y="4419600"/>
            <a:ext cx="9144000" cy="609600"/>
          </a:xfrm>
        </p:spPr>
        <p:txBody>
          <a:bodyPr/>
          <a:lstStyle>
            <a:lvl1pPr marL="0" indent="0">
              <a:buFontTx/>
              <a:buNone/>
              <a:defRPr/>
            </a:lvl1pPr>
          </a:lstStyle>
          <a:p>
            <a:r>
              <a:rPr lang="en-US"/>
              <a:t>Click to edit Master subtitle style</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vl1pPr>
          </a:lstStyle>
          <a:p>
            <a:pPr>
              <a:defRPr/>
            </a:pPr>
            <a:fld id="{365D27BB-394E-4991-9C6F-0DE221B14BA3}"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904E2487-866C-47A2-B392-913CE58C006D}"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8E094E83-0A16-4805-BCBE-C00C930EAA66}"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0E1B4CA4-B81C-483E-ABBD-1388E88B8102}"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DD8EF5BB-ED01-488A-A796-5491670B1BE1}"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838200"/>
            <a:ext cx="4495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495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C8B892E3-4562-4542-8B6C-A0B826762AAB}"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7AFC262B-7D1B-4A0F-82CF-04FFF476278B}"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473076C8-69C6-4034-AF70-1960C2D02D84}"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47FB8D01-3914-4DB3-B57C-CBFB0C131CCE}"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6347947F-4EC4-4F7A-8742-EC0C9E50E027}"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44A9978C-798D-4365-98F5-1F00555D8C89}"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59000"/>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0" y="838200"/>
            <a:ext cx="9144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59" name="Rectangle 35"/>
          <p:cNvSpPr>
            <a:spLocks noGrp="1" noChangeArrowheads="1"/>
          </p:cNvSpPr>
          <p:nvPr>
            <p:ph type="dt" sz="half" idx="2"/>
          </p:nvPr>
        </p:nvSpPr>
        <p:spPr bwMode="auto">
          <a:xfrm>
            <a:off x="457200" y="6435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60" name="Rectangle 36"/>
          <p:cNvSpPr>
            <a:spLocks noGrp="1" noChangeArrowheads="1"/>
          </p:cNvSpPr>
          <p:nvPr>
            <p:ph type="ftr" sz="quarter" idx="3"/>
          </p:nvPr>
        </p:nvSpPr>
        <p:spPr bwMode="auto">
          <a:xfrm>
            <a:off x="3124200" y="64357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61" name="Rectangle 37"/>
          <p:cNvSpPr>
            <a:spLocks noGrp="1" noChangeArrowheads="1"/>
          </p:cNvSpPr>
          <p:nvPr>
            <p:ph type="sldNum" sz="quarter" idx="4"/>
          </p:nvPr>
        </p:nvSpPr>
        <p:spPr bwMode="auto">
          <a:xfrm>
            <a:off x="6553200" y="6435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3B73F601-6F8E-4D6B-B27B-005AB05ED05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fade thruBlk="1"/>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grants/guide/notice-files/NOT-OD-19-050.html" TargetMode="External"/><Relationship Id="rId2" Type="http://schemas.openxmlformats.org/officeDocument/2006/relationships/hyperlink" Target="https://www.ecfr.gov/cgi-bin/text-idx?SID=5d794644df9a7e5470c148f37bf71f2e&amp;pitd=20180719&amp;node=pt45.1.46&amp;rgn=div5" TargetMode="External"/><Relationship Id="rId1" Type="http://schemas.openxmlformats.org/officeDocument/2006/relationships/slideLayout" Target="../slideLayouts/slideLayout2.xml"/><Relationship Id="rId4" Type="http://schemas.openxmlformats.org/officeDocument/2006/relationships/hyperlink" Target="https://grants.nih.gov/grants/how-to-apply-application-guide/forms-e/general/g.500-phs-human-subjects-and-clinical-trials-information.ht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grants.nih.gov/grants/guide/notice-files/NOT-OD-18-221.html" TargetMode="External"/><Relationship Id="rId2" Type="http://schemas.openxmlformats.org/officeDocument/2006/relationships/hyperlink" Target="https://grants.nih.gov/grants/guide/notice-files/NOT-OD-00-039.html" TargetMode="External"/><Relationship Id="rId1" Type="http://schemas.openxmlformats.org/officeDocument/2006/relationships/slideLayout" Target="../slideLayouts/slideLayout2.xml"/><Relationship Id="rId4" Type="http://schemas.openxmlformats.org/officeDocument/2006/relationships/hyperlink" Target="https://grants.nih.gov/policy/humansubjects.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lindee@mail.nih.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rants.nih.gov/grants/guide/url_redirect.htm?id=1111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191" y="1891748"/>
            <a:ext cx="8839200" cy="1524000"/>
          </a:xfrm>
        </p:spPr>
        <p:txBody>
          <a:bodyPr/>
          <a:lstStyle/>
          <a:p>
            <a:pPr algn="ctr" eaLnBrk="1" hangingPunct="1"/>
            <a:r>
              <a:rPr lang="en-US" sz="4000" dirty="0">
                <a:solidFill>
                  <a:srgbClr val="000000"/>
                </a:solidFill>
              </a:rPr>
              <a:t>Working with International Collaborators</a:t>
            </a:r>
            <a:br>
              <a:rPr lang="en-US" sz="4000" dirty="0">
                <a:solidFill>
                  <a:srgbClr val="000000"/>
                </a:solidFill>
              </a:rPr>
            </a:br>
            <a:br>
              <a:rPr lang="en-US" sz="4000" dirty="0">
                <a:solidFill>
                  <a:srgbClr val="000000"/>
                </a:solidFill>
              </a:rPr>
            </a:br>
            <a:br>
              <a:rPr lang="en-US" sz="4000" dirty="0">
                <a:solidFill>
                  <a:srgbClr val="000000"/>
                </a:solidFill>
              </a:rPr>
            </a:br>
            <a:r>
              <a:rPr lang="en-US" sz="4000" dirty="0">
                <a:solidFill>
                  <a:srgbClr val="000000"/>
                </a:solidFill>
              </a:rPr>
              <a:t>October </a:t>
            </a:r>
            <a:r>
              <a:rPr lang="en-US" sz="3600" i="1" dirty="0">
                <a:solidFill>
                  <a:srgbClr val="000000"/>
                </a:solidFill>
              </a:rPr>
              <a:t>2020 </a:t>
            </a:r>
            <a:br>
              <a:rPr lang="en-US" sz="3600" i="1" dirty="0">
                <a:solidFill>
                  <a:srgbClr val="000000"/>
                </a:solidFill>
              </a:rPr>
            </a:br>
            <a:r>
              <a:rPr lang="en-US" sz="3600" i="1" dirty="0">
                <a:solidFill>
                  <a:srgbClr val="000000"/>
                </a:solidFill>
              </a:rPr>
              <a:t>NIH Regional Seminar</a:t>
            </a:r>
            <a:br>
              <a:rPr lang="en-US" sz="4000" i="1" dirty="0">
                <a:solidFill>
                  <a:srgbClr val="000000"/>
                </a:solidFill>
              </a:rPr>
            </a:br>
            <a:endParaRPr lang="en-US" sz="4000" dirty="0">
              <a:solidFill>
                <a:srgbClr val="000000"/>
              </a:solidFill>
            </a:endParaRPr>
          </a:p>
        </p:txBody>
      </p:sp>
      <p:sp>
        <p:nvSpPr>
          <p:cNvPr id="3075" name="Rectangle 3"/>
          <p:cNvSpPr>
            <a:spLocks noGrp="1" noChangeArrowheads="1"/>
          </p:cNvSpPr>
          <p:nvPr>
            <p:ph type="subTitle" idx="1"/>
          </p:nvPr>
        </p:nvSpPr>
        <p:spPr>
          <a:xfrm>
            <a:off x="130215" y="4343400"/>
            <a:ext cx="9144000" cy="2289275"/>
          </a:xfrm>
        </p:spPr>
        <p:txBody>
          <a:bodyPr/>
          <a:lstStyle/>
          <a:p>
            <a:pPr eaLnBrk="1" hangingPunct="1">
              <a:lnSpc>
                <a:spcPct val="90000"/>
              </a:lnSpc>
            </a:pPr>
            <a:endParaRPr lang="en-US" sz="2000" dirty="0">
              <a:solidFill>
                <a:srgbClr val="000000"/>
              </a:solidFill>
            </a:endParaRPr>
          </a:p>
          <a:p>
            <a:pPr eaLnBrk="1" hangingPunct="1">
              <a:lnSpc>
                <a:spcPct val="90000"/>
              </a:lnSpc>
            </a:pPr>
            <a:endParaRPr lang="en-US" sz="2000" dirty="0">
              <a:solidFill>
                <a:srgbClr val="000000"/>
              </a:solidFill>
            </a:endParaRPr>
          </a:p>
          <a:p>
            <a:pPr eaLnBrk="1" hangingPunct="1">
              <a:lnSpc>
                <a:spcPct val="90000"/>
              </a:lnSpc>
            </a:pPr>
            <a:r>
              <a:rPr lang="en-US" sz="2000" dirty="0">
                <a:solidFill>
                  <a:srgbClr val="000000"/>
                </a:solidFill>
              </a:rPr>
              <a:t>Emily Linde</a:t>
            </a:r>
          </a:p>
          <a:p>
            <a:pPr eaLnBrk="1" hangingPunct="1">
              <a:lnSpc>
                <a:spcPct val="90000"/>
              </a:lnSpc>
            </a:pPr>
            <a:r>
              <a:rPr lang="en-US" sz="2000" dirty="0">
                <a:solidFill>
                  <a:srgbClr val="000000"/>
                </a:solidFill>
              </a:rPr>
              <a:t>Director, Grants Management Program</a:t>
            </a:r>
          </a:p>
          <a:p>
            <a:pPr eaLnBrk="1" hangingPunct="1">
              <a:lnSpc>
                <a:spcPct val="90000"/>
              </a:lnSpc>
            </a:pPr>
            <a:r>
              <a:rPr lang="en-US" sz="2000" dirty="0">
                <a:solidFill>
                  <a:srgbClr val="000000"/>
                </a:solidFill>
              </a:rPr>
              <a:t>National Institute of Allergy and Infectious Diseases, National Institutes of Health</a:t>
            </a:r>
          </a:p>
        </p:txBody>
      </p:sp>
      <p:sp>
        <p:nvSpPr>
          <p:cNvPr id="2" name="Slide Number Placeholder 1"/>
          <p:cNvSpPr>
            <a:spLocks noGrp="1"/>
          </p:cNvSpPr>
          <p:nvPr>
            <p:ph type="sldNum" sz="quarter" idx="12"/>
          </p:nvPr>
        </p:nvSpPr>
        <p:spPr/>
        <p:txBody>
          <a:bodyPr/>
          <a:lstStyle/>
          <a:p>
            <a:pPr>
              <a:defRPr/>
            </a:pPr>
            <a:fld id="{365D27BB-394E-4991-9C6F-0DE221B14BA3}"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Agency Contacts</a:t>
            </a:r>
          </a:p>
        </p:txBody>
      </p:sp>
      <p:sp>
        <p:nvSpPr>
          <p:cNvPr id="119811" name="Rectangle 3"/>
          <p:cNvSpPr>
            <a:spLocks noGrp="1" noChangeArrowheads="1"/>
          </p:cNvSpPr>
          <p:nvPr>
            <p:ph type="body" idx="1"/>
          </p:nvPr>
        </p:nvSpPr>
        <p:spPr>
          <a:xfrm>
            <a:off x="0" y="914399"/>
            <a:ext cx="8915400" cy="5521325"/>
          </a:xfrm>
        </p:spPr>
        <p:txBody>
          <a:bodyPr/>
          <a:lstStyle/>
          <a:p>
            <a:pPr marL="457200" eaLnBrk="1" hangingPunct="1">
              <a:spcBef>
                <a:spcPts val="1200"/>
              </a:spcBef>
              <a:spcAft>
                <a:spcPts val="600"/>
              </a:spcAft>
              <a:buFontTx/>
              <a:buNone/>
              <a:defRPr/>
            </a:pPr>
            <a:r>
              <a:rPr lang="en-US" dirty="0">
                <a:solidFill>
                  <a:srgbClr val="000000"/>
                </a:solidFill>
              </a:rPr>
              <a:t>FOA EXAMPLE:</a:t>
            </a: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10</a:t>
            </a:fld>
            <a:endParaRPr lang="en-US" dirty="0"/>
          </a:p>
        </p:txBody>
      </p:sp>
      <p:sp>
        <p:nvSpPr>
          <p:cNvPr id="8" name="TextBox 7">
            <a:extLst>
              <a:ext uri="{FF2B5EF4-FFF2-40B4-BE49-F238E27FC236}">
                <a16:creationId xmlns:a16="http://schemas.microsoft.com/office/drawing/2014/main" id="{61366C75-82EE-42E0-B339-80E995D88EA5}"/>
              </a:ext>
            </a:extLst>
          </p:cNvPr>
          <p:cNvSpPr txBox="1"/>
          <p:nvPr/>
        </p:nvSpPr>
        <p:spPr>
          <a:xfrm>
            <a:off x="192157" y="1500864"/>
            <a:ext cx="8305800" cy="923330"/>
          </a:xfrm>
          <a:prstGeom prst="rect">
            <a:avLst/>
          </a:prstGeom>
          <a:solidFill>
            <a:schemeClr val="tx1"/>
          </a:solidFill>
        </p:spPr>
        <p:txBody>
          <a:bodyPr wrap="square" rtlCol="0">
            <a:spAutoFit/>
          </a:bodyPr>
          <a:lstStyle/>
          <a:p>
            <a:r>
              <a:rPr lang="en-US" b="1" dirty="0">
                <a:solidFill>
                  <a:srgbClr val="C00000"/>
                </a:solidFill>
                <a:highlight>
                  <a:srgbClr val="FFFFFF"/>
                </a:highlight>
              </a:rPr>
              <a:t>Section VII. Agency Contacts</a:t>
            </a:r>
          </a:p>
          <a:p>
            <a:r>
              <a:rPr lang="en-US" dirty="0">
                <a:solidFill>
                  <a:srgbClr val="111111"/>
                </a:solidFill>
                <a:highlight>
                  <a:srgbClr val="FFFFFF"/>
                </a:highlight>
              </a:rPr>
              <a:t>We encourage inquiries concerning this funding opportunity and welcome the opportunity to answer questions from potential applicants. </a:t>
            </a:r>
          </a:p>
        </p:txBody>
      </p:sp>
      <p:sp>
        <p:nvSpPr>
          <p:cNvPr id="9" name="TextBox 8">
            <a:extLst>
              <a:ext uri="{FF2B5EF4-FFF2-40B4-BE49-F238E27FC236}">
                <a16:creationId xmlns:a16="http://schemas.microsoft.com/office/drawing/2014/main" id="{C0BE9F21-014E-4348-9682-64E37E57E8EF}"/>
              </a:ext>
            </a:extLst>
          </p:cNvPr>
          <p:cNvSpPr txBox="1"/>
          <p:nvPr/>
        </p:nvSpPr>
        <p:spPr>
          <a:xfrm>
            <a:off x="202096" y="2579906"/>
            <a:ext cx="8153400" cy="4278094"/>
          </a:xfrm>
          <a:prstGeom prst="rect">
            <a:avLst/>
          </a:prstGeom>
          <a:solidFill>
            <a:schemeClr val="tx1"/>
          </a:solidFill>
        </p:spPr>
        <p:txBody>
          <a:bodyPr wrap="square" rtlCol="0">
            <a:spAutoFit/>
          </a:bodyPr>
          <a:lstStyle/>
          <a:p>
            <a:r>
              <a:rPr lang="en-US" sz="1600" b="1" dirty="0">
                <a:solidFill>
                  <a:srgbClr val="111111"/>
                </a:solidFill>
              </a:rPr>
              <a:t>Scientific/Research Contact(s)</a:t>
            </a:r>
          </a:p>
          <a:p>
            <a:r>
              <a:rPr lang="en-US" sz="1600" dirty="0">
                <a:solidFill>
                  <a:srgbClr val="111111"/>
                </a:solidFill>
              </a:rPr>
              <a:t>Paula S. Strickland, Ph.D., MPH</a:t>
            </a:r>
          </a:p>
          <a:p>
            <a:r>
              <a:rPr lang="en-US" sz="1600" dirty="0">
                <a:solidFill>
                  <a:srgbClr val="111111"/>
                </a:solidFill>
              </a:rPr>
              <a:t>National Institute of Allergy and Infectious Diseases (NIAID)</a:t>
            </a:r>
          </a:p>
          <a:p>
            <a:r>
              <a:rPr lang="en-US" sz="1600" dirty="0">
                <a:solidFill>
                  <a:srgbClr val="111111"/>
                </a:solidFill>
              </a:rPr>
              <a:t>Telephone: 240-669-2922</a:t>
            </a:r>
          </a:p>
          <a:p>
            <a:r>
              <a:rPr lang="en-US" sz="1600" dirty="0">
                <a:solidFill>
                  <a:srgbClr val="111111"/>
                </a:solidFill>
              </a:rPr>
              <a:t>Email: pstricklan@mail.nih.gov</a:t>
            </a:r>
          </a:p>
          <a:p>
            <a:endParaRPr lang="en-US" sz="1600" b="1" dirty="0">
              <a:solidFill>
                <a:srgbClr val="111111"/>
              </a:solidFill>
            </a:endParaRPr>
          </a:p>
          <a:p>
            <a:r>
              <a:rPr lang="en-US" sz="1600" b="1" dirty="0">
                <a:solidFill>
                  <a:srgbClr val="111111"/>
                </a:solidFill>
              </a:rPr>
              <a:t>Peer Review Contact(s)</a:t>
            </a:r>
          </a:p>
          <a:p>
            <a:r>
              <a:rPr lang="en-US" sz="1600" dirty="0">
                <a:solidFill>
                  <a:srgbClr val="111111"/>
                </a:solidFill>
              </a:rPr>
              <a:t>Louis A. Rosenthal, Ph.D.</a:t>
            </a:r>
          </a:p>
          <a:p>
            <a:r>
              <a:rPr lang="en-US" sz="1600" dirty="0">
                <a:solidFill>
                  <a:srgbClr val="111111"/>
                </a:solidFill>
              </a:rPr>
              <a:t>National Institute of Allergy and Infectious Diseases (NIAID)</a:t>
            </a:r>
          </a:p>
          <a:p>
            <a:r>
              <a:rPr lang="en-US" sz="1600" dirty="0">
                <a:solidFill>
                  <a:srgbClr val="111111"/>
                </a:solidFill>
              </a:rPr>
              <a:t>Telephone: 240-669-5070</a:t>
            </a:r>
          </a:p>
          <a:p>
            <a:r>
              <a:rPr lang="en-US" sz="1600" dirty="0">
                <a:solidFill>
                  <a:srgbClr val="111111"/>
                </a:solidFill>
              </a:rPr>
              <a:t>Email: rosenthalla@niaid.nih.gov</a:t>
            </a:r>
          </a:p>
          <a:p>
            <a:endParaRPr lang="en-US" sz="1600" b="1" dirty="0">
              <a:solidFill>
                <a:srgbClr val="111111"/>
              </a:solidFill>
            </a:endParaRPr>
          </a:p>
          <a:p>
            <a:r>
              <a:rPr lang="en-US" sz="1600" b="1" dirty="0">
                <a:solidFill>
                  <a:srgbClr val="111111"/>
                </a:solidFill>
              </a:rPr>
              <a:t>Financial/Grants Management Contact(s)</a:t>
            </a:r>
          </a:p>
          <a:p>
            <a:r>
              <a:rPr lang="en-US" sz="1600" dirty="0" err="1">
                <a:solidFill>
                  <a:srgbClr val="111111"/>
                </a:solidFill>
              </a:rPr>
              <a:t>Tseday</a:t>
            </a:r>
            <a:r>
              <a:rPr lang="en-US" sz="1600" dirty="0">
                <a:solidFill>
                  <a:srgbClr val="111111"/>
                </a:solidFill>
              </a:rPr>
              <a:t> </a:t>
            </a:r>
            <a:r>
              <a:rPr lang="en-US" sz="1600" dirty="0" err="1">
                <a:solidFill>
                  <a:srgbClr val="111111"/>
                </a:solidFill>
              </a:rPr>
              <a:t>Girma</a:t>
            </a:r>
            <a:r>
              <a:rPr lang="en-US" sz="1600" dirty="0">
                <a:solidFill>
                  <a:srgbClr val="111111"/>
                </a:solidFill>
              </a:rPr>
              <a:t>, MPA</a:t>
            </a:r>
          </a:p>
          <a:p>
            <a:r>
              <a:rPr lang="en-US" sz="1600" dirty="0">
                <a:solidFill>
                  <a:srgbClr val="111111"/>
                </a:solidFill>
              </a:rPr>
              <a:t>National Institute of Allergy and Infectious Diseases (NIAID)</a:t>
            </a:r>
          </a:p>
          <a:p>
            <a:r>
              <a:rPr lang="en-US" sz="1600" dirty="0">
                <a:solidFill>
                  <a:srgbClr val="111111"/>
                </a:solidFill>
              </a:rPr>
              <a:t>Telephone:  240-747-7388</a:t>
            </a:r>
          </a:p>
          <a:p>
            <a:r>
              <a:rPr lang="en-US" sz="1600" dirty="0">
                <a:solidFill>
                  <a:srgbClr val="111111"/>
                </a:solidFill>
              </a:rPr>
              <a:t>Email:  Tseday.girma@nih.gov</a:t>
            </a:r>
          </a:p>
        </p:txBody>
      </p:sp>
    </p:spTree>
    <p:extLst>
      <p:ext uri="{BB962C8B-B14F-4D97-AF65-F5344CB8AC3E}">
        <p14:creationId xmlns:p14="http://schemas.microsoft.com/office/powerpoint/2010/main" val="34334340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Tips for Investigators</a:t>
            </a:r>
          </a:p>
        </p:txBody>
      </p:sp>
      <p:sp>
        <p:nvSpPr>
          <p:cNvPr id="119811" name="Rectangle 3"/>
          <p:cNvSpPr>
            <a:spLocks noGrp="1" noChangeArrowheads="1"/>
          </p:cNvSpPr>
          <p:nvPr>
            <p:ph type="body" idx="1"/>
          </p:nvPr>
        </p:nvSpPr>
        <p:spPr>
          <a:xfrm>
            <a:off x="-76200" y="990600"/>
            <a:ext cx="8991600" cy="5521325"/>
          </a:xfrm>
        </p:spPr>
        <p:txBody>
          <a:bodyPr/>
          <a:lstStyle/>
          <a:p>
            <a:pPr marL="857250" lvl="1" eaLnBrk="1" hangingPunct="1">
              <a:spcBef>
                <a:spcPts val="1200"/>
              </a:spcBef>
              <a:spcAft>
                <a:spcPts val="600"/>
              </a:spcAft>
              <a:defRPr/>
            </a:pPr>
            <a:r>
              <a:rPr lang="en-US" sz="2600" dirty="0">
                <a:solidFill>
                  <a:srgbClr val="000000"/>
                </a:solidFill>
              </a:rPr>
              <a:t>Collaboration</a:t>
            </a:r>
          </a:p>
          <a:p>
            <a:pPr marL="1257300" lvl="2" eaLnBrk="1" hangingPunct="1">
              <a:spcBef>
                <a:spcPts val="1200"/>
              </a:spcBef>
              <a:spcAft>
                <a:spcPts val="600"/>
              </a:spcAft>
              <a:defRPr/>
            </a:pPr>
            <a:r>
              <a:rPr lang="en-US" sz="2200" dirty="0">
                <a:solidFill>
                  <a:srgbClr val="000000"/>
                </a:solidFill>
              </a:rPr>
              <a:t>May be required by announcement</a:t>
            </a:r>
          </a:p>
          <a:p>
            <a:pPr marL="1257300" lvl="2" eaLnBrk="1" hangingPunct="1">
              <a:spcBef>
                <a:spcPts val="1200"/>
              </a:spcBef>
              <a:spcAft>
                <a:spcPts val="600"/>
              </a:spcAft>
              <a:defRPr/>
            </a:pPr>
            <a:r>
              <a:rPr lang="en-US" sz="2200" dirty="0">
                <a:solidFill>
                  <a:srgbClr val="000000"/>
                </a:solidFill>
              </a:rPr>
              <a:t>Is considered by review group</a:t>
            </a:r>
          </a:p>
          <a:p>
            <a:pPr marL="1257300" lvl="2" eaLnBrk="1" hangingPunct="1">
              <a:spcBef>
                <a:spcPts val="1200"/>
              </a:spcBef>
              <a:spcAft>
                <a:spcPts val="600"/>
              </a:spcAft>
              <a:defRPr/>
            </a:pPr>
            <a:r>
              <a:rPr lang="en-US" sz="2200" dirty="0">
                <a:solidFill>
                  <a:srgbClr val="000000"/>
                </a:solidFill>
              </a:rPr>
              <a:t>Investigators</a:t>
            </a:r>
          </a:p>
          <a:p>
            <a:pPr marL="1257300" lvl="2" eaLnBrk="1" hangingPunct="1">
              <a:spcBef>
                <a:spcPts val="1200"/>
              </a:spcBef>
              <a:spcAft>
                <a:spcPts val="600"/>
              </a:spcAft>
              <a:defRPr/>
            </a:pPr>
            <a:r>
              <a:rPr lang="en-US" sz="2200" dirty="0">
                <a:solidFill>
                  <a:srgbClr val="000000"/>
                </a:solidFill>
              </a:rPr>
              <a:t>Make use of tools in </a:t>
            </a:r>
            <a:r>
              <a:rPr lang="en-US" sz="2200" dirty="0" err="1">
                <a:solidFill>
                  <a:srgbClr val="000000"/>
                </a:solidFill>
              </a:rPr>
              <a:t>RePORTER</a:t>
            </a:r>
            <a:r>
              <a:rPr lang="en-US" sz="2200" dirty="0">
                <a:solidFill>
                  <a:srgbClr val="000000"/>
                </a:solidFill>
              </a:rPr>
              <a:t> for finding investigators</a:t>
            </a:r>
          </a:p>
          <a:p>
            <a:pPr marL="1714500" lvl="3" eaLnBrk="1" hangingPunct="1">
              <a:spcBef>
                <a:spcPts val="1200"/>
              </a:spcBef>
              <a:spcAft>
                <a:spcPts val="600"/>
              </a:spcAft>
              <a:defRPr/>
            </a:pPr>
            <a:r>
              <a:rPr lang="en-US" sz="1800" dirty="0">
                <a:solidFill>
                  <a:srgbClr val="000000"/>
                </a:solidFill>
              </a:rPr>
              <a:t>Foreign investigators</a:t>
            </a:r>
          </a:p>
          <a:p>
            <a:pPr marL="1714500" lvl="3" eaLnBrk="1" hangingPunct="1">
              <a:spcBef>
                <a:spcPts val="1200"/>
              </a:spcBef>
              <a:spcAft>
                <a:spcPts val="600"/>
              </a:spcAft>
              <a:defRPr/>
            </a:pPr>
            <a:r>
              <a:rPr lang="en-US" sz="1800" dirty="0">
                <a:solidFill>
                  <a:srgbClr val="000000"/>
                </a:solidFill>
              </a:rPr>
              <a:t>US Investigators </a:t>
            </a:r>
          </a:p>
          <a:p>
            <a:pPr marL="2171700" lvl="4" eaLnBrk="1" hangingPunct="1">
              <a:spcBef>
                <a:spcPts val="1200"/>
              </a:spcBef>
              <a:spcAft>
                <a:spcPts val="600"/>
              </a:spcAft>
              <a:defRPr/>
            </a:pPr>
            <a:r>
              <a:rPr lang="en-US" sz="1800" dirty="0">
                <a:solidFill>
                  <a:srgbClr val="000000"/>
                </a:solidFill>
              </a:rPr>
              <a:t>Connect with centers or institutes in global health</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11</a:t>
            </a:fld>
            <a:endParaRPr lang="en-US" dirty="0"/>
          </a:p>
        </p:txBody>
      </p:sp>
    </p:spTree>
    <p:extLst>
      <p:ext uri="{BB962C8B-B14F-4D97-AF65-F5344CB8AC3E}">
        <p14:creationId xmlns:p14="http://schemas.microsoft.com/office/powerpoint/2010/main" val="15440430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Tips for Foreign Investigators</a:t>
            </a:r>
          </a:p>
        </p:txBody>
      </p:sp>
      <p:sp>
        <p:nvSpPr>
          <p:cNvPr id="119811" name="Rectangle 3"/>
          <p:cNvSpPr>
            <a:spLocks noGrp="1" noChangeArrowheads="1"/>
          </p:cNvSpPr>
          <p:nvPr>
            <p:ph type="body" idx="1"/>
          </p:nvPr>
        </p:nvSpPr>
        <p:spPr>
          <a:xfrm>
            <a:off x="-76200" y="990600"/>
            <a:ext cx="8991600" cy="5521325"/>
          </a:xfrm>
        </p:spPr>
        <p:txBody>
          <a:bodyPr/>
          <a:lstStyle/>
          <a:p>
            <a:pPr marL="857250" lvl="1" eaLnBrk="1" hangingPunct="1">
              <a:spcBef>
                <a:spcPts val="1200"/>
              </a:spcBef>
              <a:spcAft>
                <a:spcPts val="600"/>
              </a:spcAft>
              <a:defRPr/>
            </a:pPr>
            <a:r>
              <a:rPr lang="en-US" sz="2600" dirty="0">
                <a:solidFill>
                  <a:srgbClr val="00B0F0"/>
                </a:solidFill>
              </a:rPr>
              <a:t>Eligible does not equal competitive </a:t>
            </a:r>
          </a:p>
          <a:p>
            <a:pPr marL="857250" lvl="1" eaLnBrk="1" hangingPunct="1">
              <a:spcBef>
                <a:spcPts val="1200"/>
              </a:spcBef>
              <a:spcAft>
                <a:spcPts val="600"/>
              </a:spcAft>
              <a:defRPr/>
            </a:pPr>
            <a:r>
              <a:rPr lang="en-US" sz="2600" dirty="0">
                <a:solidFill>
                  <a:srgbClr val="000000"/>
                </a:solidFill>
              </a:rPr>
              <a:t>Talk with NIH Program staff about your idea and where it fits</a:t>
            </a:r>
          </a:p>
          <a:p>
            <a:pPr marL="857250" lvl="1" eaLnBrk="1" hangingPunct="1">
              <a:spcBef>
                <a:spcPts val="1200"/>
              </a:spcBef>
              <a:spcAft>
                <a:spcPts val="600"/>
              </a:spcAft>
              <a:defRPr/>
            </a:pPr>
            <a:r>
              <a:rPr lang="en-US" sz="2600" dirty="0">
                <a:solidFill>
                  <a:srgbClr val="000000"/>
                </a:solidFill>
              </a:rPr>
              <a:t>Things review group may consider</a:t>
            </a:r>
          </a:p>
          <a:p>
            <a:pPr marL="1257300" lvl="2" eaLnBrk="1" hangingPunct="1">
              <a:spcBef>
                <a:spcPts val="1200"/>
              </a:spcBef>
              <a:spcAft>
                <a:spcPts val="600"/>
              </a:spcAft>
              <a:defRPr/>
            </a:pPr>
            <a:r>
              <a:rPr lang="en-US" sz="2200" dirty="0">
                <a:solidFill>
                  <a:srgbClr val="000000"/>
                </a:solidFill>
              </a:rPr>
              <a:t>Publication record</a:t>
            </a:r>
          </a:p>
          <a:p>
            <a:pPr marL="1257300" lvl="2" eaLnBrk="1" hangingPunct="1">
              <a:spcBef>
                <a:spcPts val="1200"/>
              </a:spcBef>
              <a:spcAft>
                <a:spcPts val="600"/>
              </a:spcAft>
              <a:defRPr/>
            </a:pPr>
            <a:r>
              <a:rPr lang="en-US" sz="2200" dirty="0">
                <a:solidFill>
                  <a:srgbClr val="000000"/>
                </a:solidFill>
              </a:rPr>
              <a:t>Previous funding (best if from NIH)</a:t>
            </a:r>
          </a:p>
          <a:p>
            <a:pPr marL="1257300" lvl="2" eaLnBrk="1" hangingPunct="1">
              <a:spcBef>
                <a:spcPts val="1200"/>
              </a:spcBef>
              <a:spcAft>
                <a:spcPts val="600"/>
              </a:spcAft>
              <a:defRPr/>
            </a:pPr>
            <a:r>
              <a:rPr lang="en-US" sz="2200" dirty="0">
                <a:solidFill>
                  <a:srgbClr val="000000"/>
                </a:solidFill>
              </a:rPr>
              <a:t>Justification of foreign site</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12</a:t>
            </a:fld>
            <a:endParaRPr lang="en-US" dirty="0"/>
          </a:p>
        </p:txBody>
      </p:sp>
    </p:spTree>
    <p:extLst>
      <p:ext uri="{BB962C8B-B14F-4D97-AF65-F5344CB8AC3E}">
        <p14:creationId xmlns:p14="http://schemas.microsoft.com/office/powerpoint/2010/main" val="33416450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Review Criteria</a:t>
            </a:r>
          </a:p>
        </p:txBody>
      </p:sp>
      <p:sp>
        <p:nvSpPr>
          <p:cNvPr id="119811" name="Rectangle 3"/>
          <p:cNvSpPr>
            <a:spLocks noGrp="1" noChangeArrowheads="1"/>
          </p:cNvSpPr>
          <p:nvPr>
            <p:ph type="body" idx="1"/>
          </p:nvPr>
        </p:nvSpPr>
        <p:spPr>
          <a:xfrm>
            <a:off x="0" y="914399"/>
            <a:ext cx="8458200" cy="5521325"/>
          </a:xfrm>
        </p:spPr>
        <p:txBody>
          <a:bodyPr/>
          <a:lstStyle/>
          <a:p>
            <a:pPr marL="857250" lvl="1" eaLnBrk="1" hangingPunct="1">
              <a:spcBef>
                <a:spcPts val="1200"/>
              </a:spcBef>
              <a:spcAft>
                <a:spcPts val="600"/>
              </a:spcAft>
              <a:defRPr/>
            </a:pPr>
            <a:r>
              <a:rPr lang="en-US" sz="2600" dirty="0">
                <a:solidFill>
                  <a:srgbClr val="000000"/>
                </a:solidFill>
              </a:rPr>
              <a:t>Each FOA specifies all review criteria and considerations that will be used in the evaluation of applications submitted for that FOA. </a:t>
            </a:r>
          </a:p>
          <a:p>
            <a:pPr marL="857250" lvl="1" eaLnBrk="1" hangingPunct="1">
              <a:spcBef>
                <a:spcPts val="1200"/>
              </a:spcBef>
              <a:spcAft>
                <a:spcPts val="600"/>
              </a:spcAft>
              <a:defRPr/>
            </a:pPr>
            <a:endParaRPr lang="en-US" dirty="0">
              <a:solidFill>
                <a:srgbClr val="000000"/>
              </a:solidFill>
            </a:endParaRP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13</a:t>
            </a:fld>
            <a:endParaRPr lang="en-US" dirty="0"/>
          </a:p>
        </p:txBody>
      </p:sp>
      <p:pic>
        <p:nvPicPr>
          <p:cNvPr id="5" name="Picture 4" descr="Excerpt from sample funding opportunity announcement showing Section V. Application Review Information">
            <a:extLst>
              <a:ext uri="{FF2B5EF4-FFF2-40B4-BE49-F238E27FC236}">
                <a16:creationId xmlns:a16="http://schemas.microsoft.com/office/drawing/2014/main" id="{5DFF7F9F-9118-486D-8308-A3FDDBCAE1B9}"/>
              </a:ext>
            </a:extLst>
          </p:cNvPr>
          <p:cNvPicPr>
            <a:picLocks noChangeAspect="1"/>
          </p:cNvPicPr>
          <p:nvPr/>
        </p:nvPicPr>
        <p:blipFill>
          <a:blip r:embed="rId3"/>
          <a:stretch>
            <a:fillRect/>
          </a:stretch>
        </p:blipFill>
        <p:spPr>
          <a:xfrm>
            <a:off x="1057275" y="3503771"/>
            <a:ext cx="6343650" cy="3314700"/>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id="{B262BB2C-C921-4E58-B849-7839C51A451C}"/>
              </a:ext>
            </a:extLst>
          </p:cNvPr>
          <p:cNvSpPr txBox="1"/>
          <p:nvPr/>
        </p:nvSpPr>
        <p:spPr>
          <a:xfrm rot="21194426">
            <a:off x="5917717" y="2357383"/>
            <a:ext cx="2585884" cy="1323439"/>
          </a:xfrm>
          <a:prstGeom prst="rect">
            <a:avLst/>
          </a:prstGeom>
          <a:solidFill>
            <a:schemeClr val="accent2">
              <a:lumMod val="75000"/>
            </a:schemeClr>
          </a:solidFill>
        </p:spPr>
        <p:txBody>
          <a:bodyPr wrap="square" rtlCol="0">
            <a:spAutoFit/>
          </a:bodyPr>
          <a:lstStyle/>
          <a:p>
            <a:pPr>
              <a:buNone/>
            </a:pPr>
            <a:r>
              <a:rPr lang="en-US" sz="2000" dirty="0"/>
              <a:t>Your application should respond to the review criteria listed in the FOA</a:t>
            </a:r>
          </a:p>
        </p:txBody>
      </p:sp>
      <p:sp>
        <p:nvSpPr>
          <p:cNvPr id="3" name="Star: 5 Points 2">
            <a:extLst>
              <a:ext uri="{FF2B5EF4-FFF2-40B4-BE49-F238E27FC236}">
                <a16:creationId xmlns:a16="http://schemas.microsoft.com/office/drawing/2014/main" id="{9C204E6D-B517-4884-8F39-DEC261230B4B}"/>
              </a:ext>
              <a:ext uri="{C183D7F6-B498-43B3-948B-1728B52AA6E4}">
                <adec:decorative xmlns:adec="http://schemas.microsoft.com/office/drawing/2017/decorative" val="1"/>
              </a:ext>
            </a:extLst>
          </p:cNvPr>
          <p:cNvSpPr/>
          <p:nvPr/>
        </p:nvSpPr>
        <p:spPr bwMode="auto">
          <a:xfrm>
            <a:off x="8077200" y="2299340"/>
            <a:ext cx="762000" cy="762001"/>
          </a:xfrm>
          <a:prstGeom prst="star5">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8189592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Foreign Institution Registration</a:t>
            </a:r>
          </a:p>
        </p:txBody>
      </p:sp>
      <p:sp>
        <p:nvSpPr>
          <p:cNvPr id="119811" name="Rectangle 3"/>
          <p:cNvSpPr>
            <a:spLocks noGrp="1" noChangeArrowheads="1"/>
          </p:cNvSpPr>
          <p:nvPr>
            <p:ph type="body" idx="1"/>
          </p:nvPr>
        </p:nvSpPr>
        <p:spPr>
          <a:xfrm>
            <a:off x="0" y="990600"/>
            <a:ext cx="8839200" cy="6019800"/>
          </a:xfrm>
        </p:spPr>
        <p:txBody>
          <a:bodyPr/>
          <a:lstStyle/>
          <a:p>
            <a:pPr marL="457200" eaLnBrk="1" hangingPunct="1">
              <a:spcBef>
                <a:spcPts val="1200"/>
              </a:spcBef>
              <a:spcAft>
                <a:spcPts val="600"/>
              </a:spcAft>
              <a:defRPr/>
            </a:pPr>
            <a:r>
              <a:rPr lang="en-US" sz="2000" dirty="0">
                <a:solidFill>
                  <a:srgbClr val="000000"/>
                </a:solidFill>
              </a:rPr>
              <a:t>Grants.gov and NIH eRA Commons </a:t>
            </a:r>
          </a:p>
          <a:p>
            <a:pPr marL="857250" lvl="1" eaLnBrk="1" hangingPunct="1">
              <a:spcBef>
                <a:spcPts val="1200"/>
              </a:spcBef>
              <a:spcAft>
                <a:spcPts val="600"/>
              </a:spcAft>
              <a:defRPr/>
            </a:pPr>
            <a:r>
              <a:rPr lang="en-US" sz="1800" dirty="0">
                <a:solidFill>
                  <a:srgbClr val="000000"/>
                </a:solidFill>
              </a:rPr>
              <a:t>Must register prior to application submission</a:t>
            </a:r>
          </a:p>
          <a:p>
            <a:pPr marL="457200" eaLnBrk="1" hangingPunct="1">
              <a:spcBef>
                <a:spcPts val="1200"/>
              </a:spcBef>
              <a:spcAft>
                <a:spcPts val="600"/>
              </a:spcAft>
              <a:defRPr/>
            </a:pPr>
            <a:r>
              <a:rPr lang="en-US" sz="2000" dirty="0">
                <a:solidFill>
                  <a:srgbClr val="000000"/>
                </a:solidFill>
              </a:rPr>
              <a:t>Data Universal Number System (DUNS)</a:t>
            </a:r>
          </a:p>
          <a:p>
            <a:pPr marL="857250" lvl="1" eaLnBrk="1" hangingPunct="1">
              <a:spcBef>
                <a:spcPts val="1200"/>
              </a:spcBef>
              <a:spcAft>
                <a:spcPts val="600"/>
              </a:spcAft>
              <a:defRPr/>
            </a:pPr>
            <a:r>
              <a:rPr lang="en-US" sz="1800" dirty="0">
                <a:solidFill>
                  <a:srgbClr val="000000"/>
                </a:solidFill>
              </a:rPr>
              <a:t>Changing December 2020 (NOT-OD-19-098 – look for further guidance</a:t>
            </a:r>
          </a:p>
          <a:p>
            <a:pPr marL="457200" eaLnBrk="1" hangingPunct="1">
              <a:spcBef>
                <a:spcPts val="1200"/>
              </a:spcBef>
              <a:spcAft>
                <a:spcPts val="600"/>
              </a:spcAft>
              <a:defRPr/>
            </a:pPr>
            <a:r>
              <a:rPr lang="en-US" sz="2000" dirty="0">
                <a:solidFill>
                  <a:srgbClr val="000000"/>
                </a:solidFill>
              </a:rPr>
              <a:t>System for Award Management (SAM) – renewed annually</a:t>
            </a:r>
          </a:p>
          <a:p>
            <a:pPr marL="457200" eaLnBrk="1" hangingPunct="1">
              <a:spcBef>
                <a:spcPts val="1200"/>
              </a:spcBef>
              <a:spcAft>
                <a:spcPts val="600"/>
              </a:spcAft>
              <a:defRPr/>
            </a:pPr>
            <a:r>
              <a:rPr lang="en-US" sz="2000" dirty="0">
                <a:solidFill>
                  <a:srgbClr val="000000"/>
                </a:solidFill>
              </a:rPr>
              <a:t>NATO Commercial and Government Entity (NCAGE)</a:t>
            </a:r>
          </a:p>
          <a:p>
            <a:pPr marL="457200" eaLnBrk="1" hangingPunct="1">
              <a:spcBef>
                <a:spcPts val="1200"/>
              </a:spcBef>
              <a:spcAft>
                <a:spcPts val="600"/>
              </a:spcAft>
              <a:defRPr/>
            </a:pPr>
            <a:r>
              <a:rPr lang="en-US" sz="2000" u="sng" dirty="0">
                <a:solidFill>
                  <a:srgbClr val="000000"/>
                </a:solidFill>
              </a:rPr>
              <a:t>https://grants.nih.gov/grants/foreign/index.htm </a:t>
            </a:r>
          </a:p>
          <a:p>
            <a:pPr marL="457200" eaLnBrk="1" hangingPunct="1">
              <a:spcBef>
                <a:spcPts val="1200"/>
              </a:spcBef>
              <a:spcAft>
                <a:spcPts val="600"/>
              </a:spcAft>
              <a:defRPr/>
            </a:pPr>
            <a:r>
              <a:rPr lang="en-US" sz="2000" dirty="0">
                <a:solidFill>
                  <a:srgbClr val="000000"/>
                </a:solidFill>
              </a:rPr>
              <a:t>If funded, must register with HHS Payment Management System</a:t>
            </a:r>
          </a:p>
          <a:p>
            <a:pPr marL="857250" lvl="1" eaLnBrk="1" hangingPunct="1">
              <a:spcBef>
                <a:spcPts val="1200"/>
              </a:spcBef>
              <a:spcAft>
                <a:spcPts val="600"/>
              </a:spcAft>
              <a:defRPr/>
            </a:pPr>
            <a:r>
              <a:rPr lang="en-US" sz="1800" dirty="0">
                <a:solidFill>
                  <a:srgbClr val="00B0F0"/>
                </a:solidFill>
              </a:rPr>
              <a:t>This registration must match SAM or cannot draw funds </a:t>
            </a: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14</a:t>
            </a:fld>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Foreign Institution Registration</a:t>
            </a:r>
          </a:p>
        </p:txBody>
      </p:sp>
      <p:sp>
        <p:nvSpPr>
          <p:cNvPr id="119811" name="Rectangle 3"/>
          <p:cNvSpPr>
            <a:spLocks noGrp="1" noChangeArrowheads="1"/>
          </p:cNvSpPr>
          <p:nvPr>
            <p:ph type="body" idx="1"/>
          </p:nvPr>
        </p:nvSpPr>
        <p:spPr>
          <a:xfrm>
            <a:off x="0" y="990600"/>
            <a:ext cx="8839200" cy="6019800"/>
          </a:xfrm>
        </p:spPr>
        <p:txBody>
          <a:bodyPr/>
          <a:lstStyle/>
          <a:p>
            <a:pPr marL="457200" eaLnBrk="1" hangingPunct="1">
              <a:spcBef>
                <a:spcPts val="1200"/>
              </a:spcBef>
              <a:spcAft>
                <a:spcPts val="600"/>
              </a:spcAft>
              <a:defRPr/>
            </a:pPr>
            <a:r>
              <a:rPr lang="en-US" sz="2000" dirty="0">
                <a:solidFill>
                  <a:srgbClr val="000000"/>
                </a:solidFill>
              </a:rPr>
              <a:t>EIN </a:t>
            </a:r>
          </a:p>
          <a:p>
            <a:pPr marL="857250" lvl="1" eaLnBrk="1" hangingPunct="1">
              <a:spcBef>
                <a:spcPts val="1200"/>
              </a:spcBef>
              <a:spcAft>
                <a:spcPts val="600"/>
              </a:spcAft>
              <a:defRPr/>
            </a:pPr>
            <a:r>
              <a:rPr lang="en-US" sz="1800" dirty="0">
                <a:solidFill>
                  <a:srgbClr val="000000"/>
                </a:solidFill>
              </a:rPr>
              <a:t>For applications, if your organization is not in the United States, enter 44-4444444.</a:t>
            </a:r>
          </a:p>
          <a:p>
            <a:pPr marL="457200" eaLnBrk="1" hangingPunct="1">
              <a:spcBef>
                <a:spcPts val="1200"/>
              </a:spcBef>
              <a:spcAft>
                <a:spcPts val="600"/>
              </a:spcAft>
              <a:defRPr/>
            </a:pPr>
            <a:r>
              <a:rPr lang="en-US" sz="2000" dirty="0">
                <a:solidFill>
                  <a:srgbClr val="000000"/>
                </a:solidFill>
              </a:rPr>
              <a:t>DUNS</a:t>
            </a:r>
            <a:endParaRPr lang="en-US" sz="1800" dirty="0">
              <a:solidFill>
                <a:srgbClr val="C00000"/>
              </a:solidFill>
            </a:endParaRPr>
          </a:p>
          <a:p>
            <a:pPr marL="857250" lvl="1" eaLnBrk="1" hangingPunct="1">
              <a:spcBef>
                <a:spcPts val="1200"/>
              </a:spcBef>
              <a:spcAft>
                <a:spcPts val="600"/>
              </a:spcAft>
              <a:defRPr/>
            </a:pPr>
            <a:r>
              <a:rPr lang="en-US" sz="1800" dirty="0">
                <a:solidFill>
                  <a:srgbClr val="000000"/>
                </a:solidFill>
              </a:rPr>
              <a:t>This field is required for the primary performance site.</a:t>
            </a:r>
          </a:p>
          <a:p>
            <a:pPr marL="857250" lvl="1" eaLnBrk="1" hangingPunct="1">
              <a:spcBef>
                <a:spcPts val="1200"/>
              </a:spcBef>
              <a:spcAft>
                <a:spcPts val="600"/>
              </a:spcAft>
              <a:defRPr/>
            </a:pPr>
            <a:r>
              <a:rPr lang="en-US" sz="1800" dirty="0">
                <a:solidFill>
                  <a:srgbClr val="000000"/>
                </a:solidFill>
              </a:rPr>
              <a:t>Enter the DUNS or DUNS+4 number associated with the organization where the project will be performed.</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15</a:t>
            </a:fld>
            <a:endParaRPr lang="en-US" dirty="0"/>
          </a:p>
        </p:txBody>
      </p:sp>
    </p:spTree>
    <p:extLst>
      <p:ext uri="{BB962C8B-B14F-4D97-AF65-F5344CB8AC3E}">
        <p14:creationId xmlns:p14="http://schemas.microsoft.com/office/powerpoint/2010/main" val="37544000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dirty="0">
                <a:solidFill>
                  <a:srgbClr val="000000"/>
                </a:solidFill>
              </a:rPr>
              <a:t>Do I Contact NIH </a:t>
            </a:r>
            <a:r>
              <a:rPr lang="en-US" sz="3600" i="1" dirty="0">
                <a:solidFill>
                  <a:srgbClr val="000000"/>
                </a:solidFill>
              </a:rPr>
              <a:t>Before</a:t>
            </a:r>
            <a:r>
              <a:rPr lang="en-US" sz="3600" dirty="0">
                <a:solidFill>
                  <a:srgbClr val="000000"/>
                </a:solidFill>
              </a:rPr>
              <a:t> Applying?</a:t>
            </a:r>
          </a:p>
        </p:txBody>
      </p:sp>
      <p:sp>
        <p:nvSpPr>
          <p:cNvPr id="119811" name="Rectangle 3"/>
          <p:cNvSpPr>
            <a:spLocks noGrp="1" noChangeArrowheads="1"/>
          </p:cNvSpPr>
          <p:nvPr>
            <p:ph type="body" idx="1"/>
          </p:nvPr>
        </p:nvSpPr>
        <p:spPr>
          <a:xfrm>
            <a:off x="-9144" y="838200"/>
            <a:ext cx="8086344" cy="6019800"/>
          </a:xfrm>
        </p:spPr>
        <p:txBody>
          <a:bodyPr/>
          <a:lstStyle/>
          <a:p>
            <a:pPr eaLnBrk="1" hangingPunct="1">
              <a:defRPr/>
            </a:pPr>
            <a:r>
              <a:rPr lang="en-US" dirty="0">
                <a:solidFill>
                  <a:srgbClr val="000000"/>
                </a:solidFill>
              </a:rPr>
              <a:t>Mandatory:</a:t>
            </a:r>
          </a:p>
          <a:p>
            <a:pPr lvl="1" eaLnBrk="1" hangingPunct="1">
              <a:defRPr/>
            </a:pPr>
            <a:r>
              <a:rPr lang="en-US" sz="2400" dirty="0">
                <a:solidFill>
                  <a:srgbClr val="000000"/>
                </a:solidFill>
              </a:rPr>
              <a:t>Application with budget &gt;$500,000 direct costs (excluding consortium F&amp;A) for any budget period.</a:t>
            </a:r>
          </a:p>
          <a:p>
            <a:pPr lvl="2" eaLnBrk="1" hangingPunct="1">
              <a:defRPr/>
            </a:pPr>
            <a:r>
              <a:rPr lang="en-US" sz="2000" dirty="0">
                <a:solidFill>
                  <a:srgbClr val="000000"/>
                </a:solidFill>
              </a:rPr>
              <a:t>Does not apply to applications submitted in response to RFAs or other announcements that include specific budgetary limits.</a:t>
            </a:r>
          </a:p>
          <a:p>
            <a:pPr marL="457200" lvl="1" indent="0" eaLnBrk="1" hangingPunct="1">
              <a:buNone/>
              <a:defRPr/>
            </a:pPr>
            <a:endParaRPr lang="en-US" dirty="0">
              <a:solidFill>
                <a:srgbClr val="000000"/>
              </a:solidFill>
            </a:endParaRPr>
          </a:p>
          <a:p>
            <a:pPr eaLnBrk="1" hangingPunct="1">
              <a:defRPr/>
            </a:pPr>
            <a:r>
              <a:rPr lang="en-US" dirty="0">
                <a:solidFill>
                  <a:srgbClr val="000000"/>
                </a:solidFill>
              </a:rPr>
              <a:t>Optional:</a:t>
            </a:r>
          </a:p>
          <a:p>
            <a:pPr lvl="1" eaLnBrk="1" hangingPunct="1">
              <a:defRPr/>
            </a:pPr>
            <a:r>
              <a:rPr lang="en-US" sz="2400" dirty="0">
                <a:solidFill>
                  <a:srgbClr val="000000"/>
                </a:solidFill>
              </a:rPr>
              <a:t>When RFA’s request a Letter of Intent</a:t>
            </a:r>
          </a:p>
          <a:p>
            <a:pPr lvl="1" eaLnBrk="1" hangingPunct="1">
              <a:defRPr/>
            </a:pPr>
            <a:r>
              <a:rPr lang="en-US" sz="2400" dirty="0">
                <a:solidFill>
                  <a:srgbClr val="000000"/>
                </a:solidFill>
              </a:rPr>
              <a:t>Recommended when submitting any application </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16</a:t>
            </a:fld>
            <a:endParaRPr lang="en-US" dirty="0"/>
          </a:p>
        </p:txBody>
      </p:sp>
    </p:spTree>
    <p:extLst>
      <p:ext uri="{BB962C8B-B14F-4D97-AF65-F5344CB8AC3E}">
        <p14:creationId xmlns:p14="http://schemas.microsoft.com/office/powerpoint/2010/main" val="12072899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000000"/>
                </a:solidFill>
              </a:rPr>
              <a:t>Budget Considerations</a:t>
            </a:r>
          </a:p>
        </p:txBody>
      </p:sp>
      <p:sp>
        <p:nvSpPr>
          <p:cNvPr id="14339" name="Rectangle 3"/>
          <p:cNvSpPr>
            <a:spLocks noGrp="1" noChangeArrowheads="1"/>
          </p:cNvSpPr>
          <p:nvPr>
            <p:ph type="body" idx="1"/>
          </p:nvPr>
        </p:nvSpPr>
        <p:spPr>
          <a:xfrm>
            <a:off x="0" y="914400"/>
            <a:ext cx="8839200" cy="5791200"/>
          </a:xfrm>
        </p:spPr>
        <p:txBody>
          <a:bodyPr/>
          <a:lstStyle/>
          <a:p>
            <a:pPr eaLnBrk="1" hangingPunct="1">
              <a:defRPr/>
            </a:pPr>
            <a:r>
              <a:rPr lang="en-US" sz="2800" dirty="0">
                <a:solidFill>
                  <a:srgbClr val="000000"/>
                </a:solidFill>
              </a:rPr>
              <a:t>Foreign site salary norms</a:t>
            </a:r>
          </a:p>
          <a:p>
            <a:pPr eaLnBrk="1" hangingPunct="1">
              <a:defRPr/>
            </a:pPr>
            <a:r>
              <a:rPr lang="en-US" sz="2800" dirty="0">
                <a:solidFill>
                  <a:srgbClr val="000000"/>
                </a:solidFill>
              </a:rPr>
              <a:t>Procurement and availability of research supplies</a:t>
            </a:r>
          </a:p>
          <a:p>
            <a:pPr lvl="1" eaLnBrk="1" hangingPunct="1">
              <a:defRPr/>
            </a:pPr>
            <a:r>
              <a:rPr lang="en-US" sz="2400" dirty="0">
                <a:solidFill>
                  <a:srgbClr val="00B0F0"/>
                </a:solidFill>
              </a:rPr>
              <a:t>Importation of drugs</a:t>
            </a:r>
          </a:p>
          <a:p>
            <a:pPr eaLnBrk="1" hangingPunct="1">
              <a:defRPr/>
            </a:pPr>
            <a:r>
              <a:rPr lang="en-US" sz="2800" dirty="0">
                <a:solidFill>
                  <a:srgbClr val="000000"/>
                </a:solidFill>
              </a:rPr>
              <a:t>Currency exchange rates</a:t>
            </a:r>
          </a:p>
          <a:p>
            <a:pPr eaLnBrk="1" hangingPunct="1">
              <a:defRPr/>
            </a:pPr>
            <a:r>
              <a:rPr lang="en-US" sz="2800" dirty="0">
                <a:solidFill>
                  <a:srgbClr val="000000"/>
                </a:solidFill>
              </a:rPr>
              <a:t>Travel, transport, visas, VAT</a:t>
            </a:r>
          </a:p>
          <a:p>
            <a:pPr eaLnBrk="1" hangingPunct="1">
              <a:defRPr/>
            </a:pPr>
            <a:r>
              <a:rPr lang="en-US" sz="2800" dirty="0">
                <a:solidFill>
                  <a:srgbClr val="000000"/>
                </a:solidFill>
              </a:rPr>
              <a:t>Face-to-face team meetings</a:t>
            </a:r>
          </a:p>
          <a:p>
            <a:pPr eaLnBrk="1" hangingPunct="1">
              <a:defRPr/>
            </a:pPr>
            <a:endParaRPr lang="en-US" sz="32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000000"/>
                </a:solidFill>
              </a:rPr>
              <a:t>F&amp;A for Foreign Awards</a:t>
            </a:r>
          </a:p>
        </p:txBody>
      </p:sp>
      <p:sp>
        <p:nvSpPr>
          <p:cNvPr id="14339" name="Rectangle 3"/>
          <p:cNvSpPr>
            <a:spLocks noGrp="1" noChangeArrowheads="1"/>
          </p:cNvSpPr>
          <p:nvPr>
            <p:ph type="body" idx="1"/>
          </p:nvPr>
        </p:nvSpPr>
        <p:spPr>
          <a:xfrm>
            <a:off x="0" y="914400"/>
            <a:ext cx="8839200" cy="5791200"/>
          </a:xfrm>
        </p:spPr>
        <p:txBody>
          <a:bodyPr/>
          <a:lstStyle/>
          <a:p>
            <a:pPr eaLnBrk="1" hangingPunct="1">
              <a:defRPr/>
            </a:pPr>
            <a:r>
              <a:rPr lang="en-US" sz="2800" dirty="0">
                <a:solidFill>
                  <a:srgbClr val="000000"/>
                </a:solidFill>
              </a:rPr>
              <a:t>Necessary costs incurred by a recipient for a common purpose benefitting more than one cost objective, and not readily assignable to specifically award.</a:t>
            </a:r>
          </a:p>
          <a:p>
            <a:pPr marL="0" indent="0" eaLnBrk="1" hangingPunct="1">
              <a:buNone/>
              <a:defRPr/>
            </a:pPr>
            <a:endParaRPr lang="en-US" sz="2800" dirty="0">
              <a:solidFill>
                <a:srgbClr val="000000"/>
              </a:solidFill>
            </a:endParaRPr>
          </a:p>
          <a:p>
            <a:pPr eaLnBrk="1" hangingPunct="1">
              <a:lnSpc>
                <a:spcPct val="80000"/>
              </a:lnSpc>
            </a:pPr>
            <a:r>
              <a:rPr lang="en-US" sz="2800" dirty="0">
                <a:solidFill>
                  <a:srgbClr val="000000"/>
                </a:solidFill>
              </a:rPr>
              <a:t>Supports cost of compliance with federal requirements</a:t>
            </a:r>
          </a:p>
          <a:p>
            <a:pPr lvl="1" eaLnBrk="1" hangingPunct="1">
              <a:lnSpc>
                <a:spcPct val="80000"/>
              </a:lnSpc>
            </a:pPr>
            <a:r>
              <a:rPr lang="en-US" sz="2400" dirty="0">
                <a:solidFill>
                  <a:srgbClr val="000000"/>
                </a:solidFill>
              </a:rPr>
              <a:t>E.g., protection of human subjects, animal welfare, invention reporting, other post-award reporting requirements, financial conflict of interest and research misconduct.</a:t>
            </a:r>
          </a:p>
          <a:p>
            <a:pPr marL="0" indent="0" eaLnBrk="1" hangingPunct="1">
              <a:buNone/>
              <a:defRPr/>
            </a:pPr>
            <a:endParaRPr lang="en-US" sz="28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18</a:t>
            </a:fld>
            <a:endParaRPr lang="en-US" dirty="0"/>
          </a:p>
        </p:txBody>
      </p:sp>
    </p:spTree>
    <p:extLst>
      <p:ext uri="{BB962C8B-B14F-4D97-AF65-F5344CB8AC3E}">
        <p14:creationId xmlns:p14="http://schemas.microsoft.com/office/powerpoint/2010/main" val="3167418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solidFill>
                  <a:srgbClr val="000000"/>
                </a:solidFill>
              </a:rPr>
              <a:t>F&amp;A for Foreign Awards</a:t>
            </a:r>
          </a:p>
        </p:txBody>
      </p:sp>
      <p:sp>
        <p:nvSpPr>
          <p:cNvPr id="19459" name="Rectangle 3"/>
          <p:cNvSpPr>
            <a:spLocks noGrp="1" noChangeArrowheads="1"/>
          </p:cNvSpPr>
          <p:nvPr>
            <p:ph type="body" idx="1"/>
          </p:nvPr>
        </p:nvSpPr>
        <p:spPr>
          <a:xfrm>
            <a:off x="0" y="838200"/>
            <a:ext cx="8534400" cy="5486400"/>
          </a:xfrm>
        </p:spPr>
        <p:txBody>
          <a:bodyPr/>
          <a:lstStyle/>
          <a:p>
            <a:pPr eaLnBrk="1" hangingPunct="1">
              <a:lnSpc>
                <a:spcPct val="80000"/>
              </a:lnSpc>
            </a:pPr>
            <a:endParaRPr lang="en-US" sz="2800" dirty="0">
              <a:solidFill>
                <a:srgbClr val="000000"/>
              </a:solidFill>
            </a:endParaRPr>
          </a:p>
          <a:p>
            <a:pPr eaLnBrk="1" hangingPunct="1">
              <a:lnSpc>
                <a:spcPct val="80000"/>
              </a:lnSpc>
            </a:pPr>
            <a:r>
              <a:rPr lang="en-US" sz="2800" dirty="0">
                <a:solidFill>
                  <a:srgbClr val="000000"/>
                </a:solidFill>
              </a:rPr>
              <a:t>8 % of modified total direct costs (MTDC), exclusive of tuition and related fees, direct expenditures for equipment, and subawards in excess of $25,000. </a:t>
            </a:r>
          </a:p>
          <a:p>
            <a:pPr marL="0" indent="0" eaLnBrk="1" hangingPunct="1">
              <a:lnSpc>
                <a:spcPct val="80000"/>
              </a:lnSpc>
              <a:buNone/>
            </a:pPr>
            <a:r>
              <a:rPr lang="en-US" sz="2800" dirty="0">
                <a:solidFill>
                  <a:srgbClr val="000000"/>
                </a:solidFill>
              </a:rPr>
              <a:t> </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19</a:t>
            </a:fld>
            <a:endParaRPr lang="en-US" dirty="0"/>
          </a:p>
        </p:txBody>
      </p:sp>
    </p:spTree>
    <p:extLst>
      <p:ext uri="{BB962C8B-B14F-4D97-AF65-F5344CB8AC3E}">
        <p14:creationId xmlns:p14="http://schemas.microsoft.com/office/powerpoint/2010/main" val="3001563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solidFill>
                  <a:srgbClr val="000000"/>
                </a:solidFill>
              </a:rPr>
              <a:t>Overarching Considerations</a:t>
            </a:r>
          </a:p>
        </p:txBody>
      </p:sp>
      <p:sp>
        <p:nvSpPr>
          <p:cNvPr id="119811" name="Rectangle 3"/>
          <p:cNvSpPr>
            <a:spLocks noGrp="1" noChangeArrowheads="1"/>
          </p:cNvSpPr>
          <p:nvPr>
            <p:ph type="body" idx="1"/>
          </p:nvPr>
        </p:nvSpPr>
        <p:spPr>
          <a:xfrm>
            <a:off x="0" y="914400"/>
            <a:ext cx="9144000" cy="5257800"/>
          </a:xfrm>
        </p:spPr>
        <p:txBody>
          <a:bodyPr/>
          <a:lstStyle/>
          <a:p>
            <a:pPr marL="457200" eaLnBrk="1" hangingPunct="1">
              <a:spcBef>
                <a:spcPts val="1200"/>
              </a:spcBef>
              <a:spcAft>
                <a:spcPts val="600"/>
              </a:spcAft>
              <a:defRPr/>
            </a:pPr>
            <a:r>
              <a:rPr lang="en-US" u="sng" dirty="0">
                <a:solidFill>
                  <a:srgbClr val="000000"/>
                </a:solidFill>
              </a:rPr>
              <a:t>Foreign Institutions function differently</a:t>
            </a:r>
          </a:p>
          <a:p>
            <a:pPr marL="1257300" lvl="2" eaLnBrk="1" hangingPunct="1">
              <a:spcBef>
                <a:spcPts val="1200"/>
              </a:spcBef>
              <a:spcAft>
                <a:spcPts val="600"/>
              </a:spcAft>
              <a:defRPr/>
            </a:pPr>
            <a:r>
              <a:rPr lang="en-US" sz="2800" dirty="0">
                <a:solidFill>
                  <a:srgbClr val="000000"/>
                </a:solidFill>
              </a:rPr>
              <a:t>Language</a:t>
            </a:r>
          </a:p>
          <a:p>
            <a:pPr marL="1257300" lvl="2" eaLnBrk="1" hangingPunct="1">
              <a:spcBef>
                <a:spcPts val="1200"/>
              </a:spcBef>
              <a:spcAft>
                <a:spcPts val="600"/>
              </a:spcAft>
              <a:defRPr/>
            </a:pPr>
            <a:r>
              <a:rPr lang="en-US" sz="2800" dirty="0">
                <a:solidFill>
                  <a:srgbClr val="000000"/>
                </a:solidFill>
              </a:rPr>
              <a:t>Time Zones</a:t>
            </a:r>
          </a:p>
          <a:p>
            <a:pPr marL="1257300" lvl="2" eaLnBrk="1" hangingPunct="1">
              <a:spcBef>
                <a:spcPts val="1200"/>
              </a:spcBef>
              <a:spcAft>
                <a:spcPts val="600"/>
              </a:spcAft>
              <a:defRPr/>
            </a:pPr>
            <a:r>
              <a:rPr lang="en-US" sz="2800" dirty="0">
                <a:solidFill>
                  <a:srgbClr val="000000"/>
                </a:solidFill>
              </a:rPr>
              <a:t> Internet Access</a:t>
            </a:r>
          </a:p>
          <a:p>
            <a:pPr marL="1257300" lvl="2" eaLnBrk="1" hangingPunct="1">
              <a:spcBef>
                <a:spcPts val="1200"/>
              </a:spcBef>
              <a:spcAft>
                <a:spcPts val="600"/>
              </a:spcAft>
              <a:defRPr/>
            </a:pPr>
            <a:r>
              <a:rPr lang="en-US" sz="2800" dirty="0">
                <a:solidFill>
                  <a:srgbClr val="000000"/>
                </a:solidFill>
              </a:rPr>
              <a:t> Sponsored programs staff</a:t>
            </a:r>
          </a:p>
          <a:p>
            <a:pPr marL="1257300" lvl="2" eaLnBrk="1" hangingPunct="1">
              <a:spcBef>
                <a:spcPts val="1200"/>
              </a:spcBef>
              <a:spcAft>
                <a:spcPts val="600"/>
              </a:spcAft>
              <a:defRPr/>
            </a:pPr>
            <a:r>
              <a:rPr lang="en-US" sz="2800" dirty="0">
                <a:solidFill>
                  <a:srgbClr val="000000"/>
                </a:solidFill>
              </a:rPr>
              <a:t> NIH funding requirements</a:t>
            </a:r>
          </a:p>
          <a:p>
            <a:pPr marL="457200" eaLnBrk="1" hangingPunct="1">
              <a:spcBef>
                <a:spcPts val="1200"/>
              </a:spcBef>
              <a:spcAft>
                <a:spcPts val="600"/>
              </a:spcAft>
              <a:defRPr/>
            </a:pPr>
            <a:endParaRPr lang="en-US" u="sng" dirty="0">
              <a:solidFill>
                <a:srgbClr val="000000"/>
              </a:solidFill>
            </a:endParaRPr>
          </a:p>
          <a:p>
            <a:pPr marL="457200" eaLnBrk="1" hangingPunct="1">
              <a:spcBef>
                <a:spcPts val="1200"/>
              </a:spcBef>
              <a:spcAft>
                <a:spcPts val="600"/>
              </a:spcAft>
              <a:defRPr/>
            </a:pPr>
            <a:r>
              <a:rPr lang="en-US" u="sng" dirty="0">
                <a:solidFill>
                  <a:srgbClr val="000000"/>
                </a:solidFill>
              </a:rPr>
              <a:t>Plan for delays, differences and dialogue</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dirty="0">
                <a:solidFill>
                  <a:srgbClr val="000000"/>
                </a:solidFill>
              </a:rPr>
              <a:t>Calculating F&amp;A for Foreign Award</a:t>
            </a:r>
          </a:p>
        </p:txBody>
      </p:sp>
      <p:sp>
        <p:nvSpPr>
          <p:cNvPr id="14339" name="Rectangle 3"/>
          <p:cNvSpPr>
            <a:spLocks noGrp="1" noChangeArrowheads="1"/>
          </p:cNvSpPr>
          <p:nvPr>
            <p:ph type="body" idx="1"/>
          </p:nvPr>
        </p:nvSpPr>
        <p:spPr>
          <a:xfrm>
            <a:off x="0" y="914400"/>
            <a:ext cx="8839200" cy="5791200"/>
          </a:xfrm>
        </p:spPr>
        <p:txBody>
          <a:bodyPr/>
          <a:lstStyle/>
          <a:p>
            <a:pPr marL="0" indent="0" eaLnBrk="1" hangingPunct="1">
              <a:buNone/>
              <a:defRPr/>
            </a:pPr>
            <a:r>
              <a:rPr lang="en-US" sz="2000" dirty="0">
                <a:solidFill>
                  <a:srgbClr val="000000"/>
                </a:solidFill>
              </a:rPr>
              <a:t>Total Direct Cost to Foreign Prime: $290,000</a:t>
            </a:r>
          </a:p>
          <a:p>
            <a:pPr lvl="1" eaLnBrk="1" hangingPunct="1">
              <a:defRPr/>
            </a:pPr>
            <a:r>
              <a:rPr lang="en-US" sz="1600" dirty="0">
                <a:solidFill>
                  <a:srgbClr val="000000"/>
                </a:solidFill>
              </a:rPr>
              <a:t>Including Equipment Cost: $9,000</a:t>
            </a:r>
          </a:p>
          <a:p>
            <a:pPr lvl="1" eaLnBrk="1" hangingPunct="1">
              <a:defRPr/>
            </a:pPr>
            <a:r>
              <a:rPr lang="en-US" sz="1600" dirty="0">
                <a:solidFill>
                  <a:srgbClr val="000000"/>
                </a:solidFill>
              </a:rPr>
              <a:t>Including 1 Subaward: $30,000 total cost</a:t>
            </a:r>
          </a:p>
          <a:p>
            <a:pPr lvl="1" eaLnBrk="1" hangingPunct="1">
              <a:defRPr/>
            </a:pPr>
            <a:endParaRPr lang="en-US" sz="1600" dirty="0">
              <a:solidFill>
                <a:srgbClr val="000000"/>
              </a:solidFill>
            </a:endParaRPr>
          </a:p>
          <a:p>
            <a:pPr lvl="1" eaLnBrk="1" hangingPunct="1">
              <a:defRPr/>
            </a:pPr>
            <a:endParaRPr lang="en-US" sz="1600" dirty="0">
              <a:solidFill>
                <a:srgbClr val="000000"/>
              </a:solidFill>
            </a:endParaRPr>
          </a:p>
          <a:p>
            <a:pPr marL="457200" lvl="1" indent="0" eaLnBrk="1" hangingPunct="1">
              <a:buNone/>
              <a:defRPr/>
            </a:pPr>
            <a:endParaRPr lang="en-US" sz="1600" dirty="0">
              <a:solidFill>
                <a:srgbClr val="000000"/>
              </a:solidFill>
            </a:endParaRPr>
          </a:p>
          <a:p>
            <a:pPr marL="0" indent="0" eaLnBrk="1" hangingPunct="1">
              <a:buNone/>
              <a:defRPr/>
            </a:pPr>
            <a:r>
              <a:rPr lang="en-US" sz="2000" dirty="0">
                <a:solidFill>
                  <a:srgbClr val="000000"/>
                </a:solidFill>
              </a:rPr>
              <a:t>MTDC Calculation: </a:t>
            </a:r>
          </a:p>
          <a:p>
            <a:pPr marL="0" indent="0" eaLnBrk="1" hangingPunct="1">
              <a:buNone/>
              <a:defRPr/>
            </a:pPr>
            <a:r>
              <a:rPr lang="en-US" sz="1800" dirty="0">
                <a:solidFill>
                  <a:srgbClr val="000000"/>
                </a:solidFill>
              </a:rPr>
              <a:t>   $290,000 (Total Direct Costs) </a:t>
            </a:r>
          </a:p>
          <a:p>
            <a:pPr marL="0" indent="0" eaLnBrk="1" hangingPunct="1">
              <a:buNone/>
              <a:defRPr/>
            </a:pPr>
            <a:r>
              <a:rPr lang="en-US" sz="1800" dirty="0">
                <a:solidFill>
                  <a:srgbClr val="000000"/>
                </a:solidFill>
              </a:rPr>
              <a:t>     - $9,000 (Equipment) </a:t>
            </a:r>
          </a:p>
          <a:p>
            <a:pPr marL="0" indent="0" eaLnBrk="1" hangingPunct="1">
              <a:buNone/>
              <a:defRPr/>
            </a:pPr>
            <a:r>
              <a:rPr lang="en-US" sz="1800" dirty="0">
                <a:solidFill>
                  <a:srgbClr val="000000"/>
                </a:solidFill>
              </a:rPr>
              <a:t>     </a:t>
            </a:r>
            <a:r>
              <a:rPr lang="en-US" sz="1800" u="sng" dirty="0">
                <a:solidFill>
                  <a:srgbClr val="000000"/>
                </a:solidFill>
              </a:rPr>
              <a:t>- $5,000*</a:t>
            </a:r>
            <a:r>
              <a:rPr lang="en-US" sz="1800" dirty="0">
                <a:solidFill>
                  <a:srgbClr val="000000"/>
                </a:solidFill>
              </a:rPr>
              <a:t> (In Excess of Subaward Allowance) </a:t>
            </a:r>
          </a:p>
          <a:p>
            <a:pPr marL="0" indent="0" eaLnBrk="1" hangingPunct="1">
              <a:buNone/>
              <a:defRPr/>
            </a:pPr>
            <a:r>
              <a:rPr lang="en-US" sz="1800" dirty="0">
                <a:solidFill>
                  <a:srgbClr val="000000"/>
                </a:solidFill>
              </a:rPr>
              <a:t>= $276,000</a:t>
            </a:r>
          </a:p>
          <a:p>
            <a:pPr marL="0" indent="0" eaLnBrk="1" hangingPunct="1">
              <a:buNone/>
              <a:defRPr/>
            </a:pPr>
            <a:endParaRPr lang="en-US" sz="3200" dirty="0">
              <a:solidFill>
                <a:srgbClr val="000000"/>
              </a:solidFill>
            </a:endParaRPr>
          </a:p>
          <a:p>
            <a:pPr marL="0" indent="0" eaLnBrk="1" hangingPunct="1">
              <a:buNone/>
              <a:defRPr/>
            </a:pPr>
            <a:r>
              <a:rPr lang="en-US" sz="2000" dirty="0">
                <a:solidFill>
                  <a:srgbClr val="000000"/>
                </a:solidFill>
              </a:rPr>
              <a:t>F&amp;A Calculation:  $276,000 x 8% = $22,080</a:t>
            </a:r>
          </a:p>
          <a:p>
            <a:pPr marL="0" indent="0" eaLnBrk="1" hangingPunct="1">
              <a:buNone/>
              <a:defRPr/>
            </a:pPr>
            <a:endParaRPr lang="en-US" sz="2000" dirty="0">
              <a:solidFill>
                <a:srgbClr val="000000"/>
              </a:solidFill>
            </a:endParaRPr>
          </a:p>
          <a:p>
            <a:pPr marL="0" indent="0" eaLnBrk="1" hangingPunct="1">
              <a:buNone/>
              <a:defRPr/>
            </a:pPr>
            <a:r>
              <a:rPr lang="en-US" sz="2000" dirty="0">
                <a:solidFill>
                  <a:srgbClr val="000000"/>
                </a:solidFill>
              </a:rPr>
              <a:t>Total Cost calculation: $290,000 TDC + 22,080 (F&amp;A) = $312,080</a:t>
            </a:r>
            <a:endParaRPr lang="en-US" sz="32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20</a:t>
            </a:fld>
            <a:endParaRPr lang="en-US" dirty="0"/>
          </a:p>
        </p:txBody>
      </p:sp>
      <p:sp>
        <p:nvSpPr>
          <p:cNvPr id="5" name="TextBox 4">
            <a:extLst>
              <a:ext uri="{FF2B5EF4-FFF2-40B4-BE49-F238E27FC236}">
                <a16:creationId xmlns:a16="http://schemas.microsoft.com/office/drawing/2014/main" id="{575849E7-BBD6-4B9C-AF67-98D13D2ED8C1}"/>
              </a:ext>
            </a:extLst>
          </p:cNvPr>
          <p:cNvSpPr txBox="1"/>
          <p:nvPr/>
        </p:nvSpPr>
        <p:spPr>
          <a:xfrm>
            <a:off x="5751313" y="2614324"/>
            <a:ext cx="3229062" cy="830997"/>
          </a:xfrm>
          <a:prstGeom prst="rect">
            <a:avLst/>
          </a:prstGeom>
          <a:solidFill>
            <a:schemeClr val="accent3">
              <a:lumMod val="50000"/>
            </a:schemeClr>
          </a:solidFill>
        </p:spPr>
        <p:txBody>
          <a:bodyPr wrap="square" rtlCol="0">
            <a:spAutoFit/>
          </a:bodyPr>
          <a:lstStyle/>
          <a:p>
            <a:r>
              <a:rPr lang="en-US" sz="1600" dirty="0"/>
              <a:t>$30,000 (Subaward Total Costs) </a:t>
            </a:r>
          </a:p>
          <a:p>
            <a:r>
              <a:rPr lang="en-US" sz="1600" u="sng" dirty="0"/>
              <a:t>- $25,000 (Subaward Allowance) </a:t>
            </a:r>
          </a:p>
          <a:p>
            <a:r>
              <a:rPr lang="en-US" sz="1600" dirty="0"/>
              <a:t>= $5,000 (In Excess of Subaward</a:t>
            </a:r>
          </a:p>
        </p:txBody>
      </p:sp>
      <p:sp>
        <p:nvSpPr>
          <p:cNvPr id="6" name="Right Arrow 6">
            <a:extLst>
              <a:ext uri="{FF2B5EF4-FFF2-40B4-BE49-F238E27FC236}">
                <a16:creationId xmlns:a16="http://schemas.microsoft.com/office/drawing/2014/main" id="{5E07A2B2-29A1-478A-BDA4-AFE3F52DA6DC}"/>
              </a:ext>
              <a:ext uri="{C183D7F6-B498-43B3-948B-1728B52AA6E4}">
                <adec:decorative xmlns:adec="http://schemas.microsoft.com/office/drawing/2017/decorative" val="1"/>
              </a:ext>
            </a:extLst>
          </p:cNvPr>
          <p:cNvSpPr/>
          <p:nvPr/>
        </p:nvSpPr>
        <p:spPr>
          <a:xfrm rot="19734931">
            <a:off x="5641257" y="3615687"/>
            <a:ext cx="786665" cy="228301"/>
          </a:xfrm>
          <a:prstGeom prst="rightArrow">
            <a:avLst>
              <a:gd name="adj1" fmla="val 50000"/>
              <a:gd name="adj2" fmla="val 5978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9BAF00D-75DB-415F-B87D-DDD86DE8BF3D}"/>
              </a:ext>
            </a:extLst>
          </p:cNvPr>
          <p:cNvSpPr txBox="1"/>
          <p:nvPr/>
        </p:nvSpPr>
        <p:spPr>
          <a:xfrm rot="1652933">
            <a:off x="6641309" y="1347858"/>
            <a:ext cx="1957384" cy="338554"/>
          </a:xfrm>
          <a:prstGeom prst="rect">
            <a:avLst/>
          </a:prstGeom>
          <a:solidFill>
            <a:srgbClr val="F6F4A4"/>
          </a:solidFill>
        </p:spPr>
        <p:txBody>
          <a:bodyPr wrap="square" rtlCol="0">
            <a:spAutoFit/>
          </a:bodyPr>
          <a:lstStyle/>
          <a:p>
            <a:r>
              <a:rPr lang="en-US" sz="1600" dirty="0">
                <a:solidFill>
                  <a:srgbClr val="111111"/>
                </a:solidFill>
              </a:rPr>
              <a:t>Subtraction</a:t>
            </a:r>
            <a:r>
              <a:rPr lang="en-US" sz="1600" dirty="0"/>
              <a:t> </a:t>
            </a:r>
            <a:r>
              <a:rPr lang="en-US" sz="1600" dirty="0">
                <a:solidFill>
                  <a:srgbClr val="111111"/>
                </a:solidFill>
              </a:rPr>
              <a:t>Method</a:t>
            </a:r>
          </a:p>
        </p:txBody>
      </p:sp>
    </p:spTree>
    <p:extLst>
      <p:ext uri="{BB962C8B-B14F-4D97-AF65-F5344CB8AC3E}">
        <p14:creationId xmlns:p14="http://schemas.microsoft.com/office/powerpoint/2010/main" val="5895013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dirty="0">
                <a:solidFill>
                  <a:srgbClr val="000000"/>
                </a:solidFill>
              </a:rPr>
              <a:t>Calculating F&amp;A for Foreign Award</a:t>
            </a:r>
          </a:p>
        </p:txBody>
      </p:sp>
      <p:sp>
        <p:nvSpPr>
          <p:cNvPr id="14339" name="Rectangle 3"/>
          <p:cNvSpPr>
            <a:spLocks noGrp="1" noChangeArrowheads="1"/>
          </p:cNvSpPr>
          <p:nvPr>
            <p:ph type="body" idx="1"/>
          </p:nvPr>
        </p:nvSpPr>
        <p:spPr>
          <a:xfrm>
            <a:off x="0" y="914400"/>
            <a:ext cx="8839200" cy="5791200"/>
          </a:xfrm>
        </p:spPr>
        <p:txBody>
          <a:bodyPr/>
          <a:lstStyle/>
          <a:p>
            <a:pPr marL="0" indent="0" eaLnBrk="1" hangingPunct="1">
              <a:buNone/>
              <a:defRPr/>
            </a:pPr>
            <a:r>
              <a:rPr lang="en-US" sz="2000" dirty="0">
                <a:solidFill>
                  <a:srgbClr val="000000"/>
                </a:solidFill>
              </a:rPr>
              <a:t>Direct Cost at Foreign Prime: $260,000                       </a:t>
            </a:r>
          </a:p>
          <a:p>
            <a:pPr marL="0" indent="0" eaLnBrk="1" hangingPunct="1">
              <a:buNone/>
              <a:defRPr/>
            </a:pPr>
            <a:r>
              <a:rPr lang="en-US" sz="2000" dirty="0">
                <a:solidFill>
                  <a:srgbClr val="000000"/>
                </a:solidFill>
              </a:rPr>
              <a:t>        </a:t>
            </a:r>
            <a:r>
              <a:rPr lang="en-US" sz="2000" dirty="0">
                <a:solidFill>
                  <a:srgbClr val="BC0000"/>
                </a:solidFill>
              </a:rPr>
              <a:t>Including Equipment Cost: $9,000</a:t>
            </a:r>
          </a:p>
          <a:p>
            <a:pPr marL="0" indent="0" eaLnBrk="1" hangingPunct="1">
              <a:buNone/>
              <a:defRPr/>
            </a:pPr>
            <a:r>
              <a:rPr lang="en-US" sz="2000" dirty="0">
                <a:solidFill>
                  <a:srgbClr val="000000"/>
                </a:solidFill>
              </a:rPr>
              <a:t>                subaward total costs</a:t>
            </a:r>
            <a:r>
              <a:rPr lang="en-US" sz="2000" u="sng" dirty="0">
                <a:solidFill>
                  <a:srgbClr val="000000"/>
                </a:solidFill>
              </a:rPr>
              <a:t> $30,000 </a:t>
            </a:r>
            <a:r>
              <a:rPr lang="en-US" sz="2000" dirty="0">
                <a:solidFill>
                  <a:srgbClr val="000000"/>
                </a:solidFill>
              </a:rPr>
              <a:t>total cost</a:t>
            </a:r>
          </a:p>
          <a:p>
            <a:pPr marL="457200" lvl="1" indent="0" eaLnBrk="1" hangingPunct="1">
              <a:buNone/>
              <a:defRPr/>
            </a:pPr>
            <a:r>
              <a:rPr lang="en-US" sz="1600" dirty="0">
                <a:solidFill>
                  <a:srgbClr val="000000"/>
                </a:solidFill>
              </a:rPr>
              <a:t>				     290,000</a:t>
            </a:r>
          </a:p>
          <a:p>
            <a:pPr lvl="1" eaLnBrk="1" hangingPunct="1">
              <a:defRPr/>
            </a:pPr>
            <a:endParaRPr lang="en-US" sz="1600" dirty="0">
              <a:solidFill>
                <a:srgbClr val="000000"/>
              </a:solidFill>
            </a:endParaRPr>
          </a:p>
          <a:p>
            <a:pPr marL="457200" lvl="1" indent="0" eaLnBrk="1" hangingPunct="1">
              <a:buNone/>
              <a:defRPr/>
            </a:pPr>
            <a:endParaRPr lang="en-US" sz="1600" dirty="0">
              <a:solidFill>
                <a:srgbClr val="000000"/>
              </a:solidFill>
            </a:endParaRPr>
          </a:p>
          <a:p>
            <a:pPr marL="0" indent="0" eaLnBrk="1" hangingPunct="1">
              <a:buNone/>
              <a:defRPr/>
            </a:pPr>
            <a:r>
              <a:rPr lang="en-US" sz="2000" dirty="0">
                <a:solidFill>
                  <a:srgbClr val="000000"/>
                </a:solidFill>
              </a:rPr>
              <a:t>MTDC Calculation: </a:t>
            </a:r>
          </a:p>
          <a:p>
            <a:pPr marL="0" indent="0" eaLnBrk="1" hangingPunct="1">
              <a:buNone/>
              <a:defRPr/>
            </a:pPr>
            <a:r>
              <a:rPr lang="en-US" sz="1800" dirty="0">
                <a:solidFill>
                  <a:srgbClr val="000000"/>
                </a:solidFill>
              </a:rPr>
              <a:t>   $260,000 (Total Direct Costs) </a:t>
            </a:r>
          </a:p>
          <a:p>
            <a:pPr marL="0" indent="0" eaLnBrk="1" hangingPunct="1">
              <a:buNone/>
              <a:defRPr/>
            </a:pPr>
            <a:r>
              <a:rPr lang="en-US" sz="1800" dirty="0">
                <a:solidFill>
                  <a:srgbClr val="000000"/>
                </a:solidFill>
              </a:rPr>
              <a:t>     - $9,000 (Equipment) </a:t>
            </a:r>
          </a:p>
          <a:p>
            <a:pPr marL="0" indent="0" eaLnBrk="1" hangingPunct="1">
              <a:buNone/>
              <a:defRPr/>
            </a:pPr>
            <a:r>
              <a:rPr lang="en-US" sz="1800" dirty="0">
                <a:solidFill>
                  <a:srgbClr val="000000"/>
                </a:solidFill>
              </a:rPr>
              <a:t>   </a:t>
            </a:r>
            <a:r>
              <a:rPr lang="en-US" sz="1800" u="sng" dirty="0">
                <a:solidFill>
                  <a:srgbClr val="000000"/>
                </a:solidFill>
              </a:rPr>
              <a:t>+$25,000*</a:t>
            </a:r>
            <a:r>
              <a:rPr lang="en-US" sz="1800" dirty="0">
                <a:solidFill>
                  <a:srgbClr val="000000"/>
                </a:solidFill>
              </a:rPr>
              <a:t> (In Excess of Subaward Allowance) </a:t>
            </a:r>
          </a:p>
          <a:p>
            <a:pPr marL="0" indent="0" eaLnBrk="1" hangingPunct="1">
              <a:buNone/>
              <a:defRPr/>
            </a:pPr>
            <a:r>
              <a:rPr lang="en-US" sz="1800" dirty="0">
                <a:solidFill>
                  <a:srgbClr val="000000"/>
                </a:solidFill>
              </a:rPr>
              <a:t>= $276,000</a:t>
            </a:r>
          </a:p>
          <a:p>
            <a:pPr marL="0" indent="0" eaLnBrk="1" hangingPunct="1">
              <a:buNone/>
              <a:defRPr/>
            </a:pPr>
            <a:endParaRPr lang="en-US" sz="3200" dirty="0">
              <a:solidFill>
                <a:srgbClr val="000000"/>
              </a:solidFill>
            </a:endParaRPr>
          </a:p>
          <a:p>
            <a:pPr marL="0" indent="0" eaLnBrk="1" hangingPunct="1">
              <a:buNone/>
              <a:defRPr/>
            </a:pPr>
            <a:r>
              <a:rPr lang="en-US" sz="2000" dirty="0">
                <a:solidFill>
                  <a:srgbClr val="000000"/>
                </a:solidFill>
              </a:rPr>
              <a:t>F&amp;A Calculation:  $276,000 x 8% = $22,080</a:t>
            </a:r>
          </a:p>
          <a:p>
            <a:pPr marL="0" indent="0" eaLnBrk="1" hangingPunct="1">
              <a:buNone/>
              <a:defRPr/>
            </a:pPr>
            <a:endParaRPr lang="en-US" sz="2000" dirty="0">
              <a:solidFill>
                <a:srgbClr val="000000"/>
              </a:solidFill>
            </a:endParaRPr>
          </a:p>
          <a:p>
            <a:pPr marL="0" indent="0" eaLnBrk="1" hangingPunct="1">
              <a:buNone/>
              <a:defRPr/>
            </a:pPr>
            <a:r>
              <a:rPr lang="en-US" sz="2000" dirty="0">
                <a:solidFill>
                  <a:srgbClr val="000000"/>
                </a:solidFill>
              </a:rPr>
              <a:t>Total Cost calculation: $290,000 TDC + 22,080 (F&amp;A) = $312,080</a:t>
            </a:r>
            <a:endParaRPr lang="en-US" sz="32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21</a:t>
            </a:fld>
            <a:endParaRPr lang="en-US" dirty="0"/>
          </a:p>
        </p:txBody>
      </p:sp>
      <p:sp>
        <p:nvSpPr>
          <p:cNvPr id="5" name="TextBox 4">
            <a:extLst>
              <a:ext uri="{FF2B5EF4-FFF2-40B4-BE49-F238E27FC236}">
                <a16:creationId xmlns:a16="http://schemas.microsoft.com/office/drawing/2014/main" id="{4B3C77C3-B3AC-4C4F-8215-8E871AC7EB86}"/>
              </a:ext>
            </a:extLst>
          </p:cNvPr>
          <p:cNvSpPr txBox="1"/>
          <p:nvPr/>
        </p:nvSpPr>
        <p:spPr>
          <a:xfrm rot="1652933">
            <a:off x="6657980" y="1279855"/>
            <a:ext cx="1663319" cy="338554"/>
          </a:xfrm>
          <a:prstGeom prst="rect">
            <a:avLst/>
          </a:prstGeom>
          <a:solidFill>
            <a:srgbClr val="F6F4A4"/>
          </a:solidFill>
        </p:spPr>
        <p:txBody>
          <a:bodyPr wrap="square" rtlCol="0">
            <a:spAutoFit/>
          </a:bodyPr>
          <a:lstStyle/>
          <a:p>
            <a:r>
              <a:rPr lang="en-US" sz="1600" dirty="0">
                <a:solidFill>
                  <a:srgbClr val="111111"/>
                </a:solidFill>
              </a:rPr>
              <a:t>Addition</a:t>
            </a:r>
            <a:r>
              <a:rPr lang="en-US" sz="1600" dirty="0"/>
              <a:t> </a:t>
            </a:r>
            <a:r>
              <a:rPr lang="en-US" sz="1600" dirty="0">
                <a:solidFill>
                  <a:srgbClr val="111111"/>
                </a:solidFill>
              </a:rPr>
              <a:t>Method</a:t>
            </a:r>
          </a:p>
        </p:txBody>
      </p:sp>
    </p:spTree>
    <p:extLst>
      <p:ext uri="{BB962C8B-B14F-4D97-AF65-F5344CB8AC3E}">
        <p14:creationId xmlns:p14="http://schemas.microsoft.com/office/powerpoint/2010/main" val="3764680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000000"/>
                </a:solidFill>
              </a:rPr>
              <a:t>Funding Collaborations</a:t>
            </a:r>
          </a:p>
        </p:txBody>
      </p:sp>
      <p:sp>
        <p:nvSpPr>
          <p:cNvPr id="14339" name="Rectangle 3"/>
          <p:cNvSpPr>
            <a:spLocks noGrp="1" noChangeArrowheads="1"/>
          </p:cNvSpPr>
          <p:nvPr>
            <p:ph type="body" idx="1"/>
          </p:nvPr>
        </p:nvSpPr>
        <p:spPr>
          <a:xfrm>
            <a:off x="0" y="914400"/>
            <a:ext cx="8839200" cy="5791200"/>
          </a:xfrm>
        </p:spPr>
        <p:txBody>
          <a:bodyPr/>
          <a:lstStyle/>
          <a:p>
            <a:pPr eaLnBrk="1" hangingPunct="1">
              <a:defRPr/>
            </a:pPr>
            <a:r>
              <a:rPr lang="en-US" dirty="0">
                <a:solidFill>
                  <a:srgbClr val="000000"/>
                </a:solidFill>
              </a:rPr>
              <a:t>Traditional Subcontract/Consortium</a:t>
            </a:r>
          </a:p>
          <a:p>
            <a:pPr lvl="1" eaLnBrk="1" hangingPunct="1">
              <a:defRPr/>
            </a:pPr>
            <a:r>
              <a:rPr lang="en-US" sz="2400" dirty="0">
                <a:solidFill>
                  <a:srgbClr val="000000"/>
                </a:solidFill>
              </a:rPr>
              <a:t>U.S. Institution is responsible</a:t>
            </a:r>
          </a:p>
          <a:p>
            <a:pPr lvl="1" eaLnBrk="1" hangingPunct="1">
              <a:defRPr/>
            </a:pPr>
            <a:endParaRPr lang="en-US" sz="2400" dirty="0">
              <a:solidFill>
                <a:srgbClr val="000000"/>
              </a:solidFill>
            </a:endParaRPr>
          </a:p>
          <a:p>
            <a:pPr lvl="1" eaLnBrk="1" hangingPunct="1">
              <a:defRPr/>
            </a:pPr>
            <a:r>
              <a:rPr lang="en-US" sz="2400" dirty="0">
                <a:solidFill>
                  <a:srgbClr val="000000"/>
                </a:solidFill>
              </a:rPr>
              <a:t>Requires a formalized written agreement</a:t>
            </a:r>
          </a:p>
          <a:p>
            <a:pPr lvl="1" eaLnBrk="1" hangingPunct="1">
              <a:defRPr/>
            </a:pPr>
            <a:endParaRPr lang="en-US" sz="2400" dirty="0">
              <a:solidFill>
                <a:srgbClr val="000000"/>
              </a:solidFill>
            </a:endParaRPr>
          </a:p>
          <a:p>
            <a:pPr lvl="1" eaLnBrk="1" hangingPunct="1">
              <a:defRPr/>
            </a:pPr>
            <a:r>
              <a:rPr lang="en-US" sz="2400" dirty="0">
                <a:solidFill>
                  <a:srgbClr val="000000"/>
                </a:solidFill>
              </a:rPr>
              <a:t>Substantial scientific involvement </a:t>
            </a:r>
          </a:p>
          <a:p>
            <a:pPr lvl="1" eaLnBrk="1" hangingPunct="1">
              <a:buNone/>
              <a:defRPr/>
            </a:pPr>
            <a:endParaRPr lang="en-US" sz="2400" dirty="0">
              <a:solidFill>
                <a:srgbClr val="000000"/>
              </a:solidFill>
            </a:endParaRPr>
          </a:p>
          <a:p>
            <a:pPr lvl="1" eaLnBrk="1" hangingPunct="1">
              <a:defRPr/>
            </a:pPr>
            <a:r>
              <a:rPr lang="en-US" sz="2400" dirty="0">
                <a:solidFill>
                  <a:srgbClr val="000000"/>
                </a:solidFill>
              </a:rPr>
              <a:t>Ensure the collaborating organization(s) understand the rules and regulations</a:t>
            </a:r>
          </a:p>
          <a:p>
            <a:pPr lvl="1" eaLnBrk="1" hangingPunct="1">
              <a:defRPr/>
            </a:pPr>
            <a:endParaRPr lang="en-US" sz="2400" dirty="0">
              <a:solidFill>
                <a:srgbClr val="000000"/>
              </a:solidFill>
            </a:endParaRPr>
          </a:p>
          <a:p>
            <a:pPr lvl="1" eaLnBrk="1" hangingPunct="1">
              <a:defRPr/>
            </a:pPr>
            <a:r>
              <a:rPr lang="en-US" sz="2400" dirty="0">
                <a:solidFill>
                  <a:srgbClr val="000000"/>
                </a:solidFill>
              </a:rPr>
              <a:t>Determine who has the authority to sign for the organization</a:t>
            </a:r>
          </a:p>
          <a:p>
            <a:pPr lvl="2" eaLnBrk="1" hangingPunct="1">
              <a:defRPr/>
            </a:pPr>
            <a:r>
              <a:rPr lang="en-US" sz="2000" dirty="0">
                <a:solidFill>
                  <a:srgbClr val="000000"/>
                </a:solidFill>
              </a:rPr>
              <a:t>Local hierarchy in foreign organization</a:t>
            </a:r>
            <a:endParaRPr lang="en-US" sz="32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22</a:t>
            </a:fld>
            <a:endParaRPr lang="en-US" dirty="0"/>
          </a:p>
        </p:txBody>
      </p:sp>
    </p:spTree>
    <p:extLst>
      <p:ext uri="{BB962C8B-B14F-4D97-AF65-F5344CB8AC3E}">
        <p14:creationId xmlns:p14="http://schemas.microsoft.com/office/powerpoint/2010/main" val="29356459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000000"/>
                </a:solidFill>
              </a:rPr>
              <a:t>Funding Collaborations</a:t>
            </a:r>
          </a:p>
        </p:txBody>
      </p:sp>
      <p:sp>
        <p:nvSpPr>
          <p:cNvPr id="14339" name="Rectangle 3"/>
          <p:cNvSpPr>
            <a:spLocks noGrp="1" noChangeArrowheads="1"/>
          </p:cNvSpPr>
          <p:nvPr>
            <p:ph type="body" idx="1"/>
          </p:nvPr>
        </p:nvSpPr>
        <p:spPr>
          <a:xfrm>
            <a:off x="0" y="838200"/>
            <a:ext cx="8991600" cy="5714999"/>
          </a:xfrm>
        </p:spPr>
        <p:txBody>
          <a:bodyPr/>
          <a:lstStyle/>
          <a:p>
            <a:pPr eaLnBrk="1" hangingPunct="1">
              <a:defRPr/>
            </a:pPr>
            <a:r>
              <a:rPr lang="en-US" dirty="0">
                <a:solidFill>
                  <a:srgbClr val="000000"/>
                </a:solidFill>
              </a:rPr>
              <a:t>Traditional Subcontract/Consortium</a:t>
            </a:r>
          </a:p>
          <a:p>
            <a:pPr lvl="1" eaLnBrk="1" hangingPunct="1">
              <a:defRPr/>
            </a:pPr>
            <a:r>
              <a:rPr lang="en-US" sz="2400" dirty="0">
                <a:solidFill>
                  <a:srgbClr val="000000"/>
                </a:solidFill>
              </a:rPr>
              <a:t>Decide how and when the funds will be disbursed</a:t>
            </a:r>
          </a:p>
          <a:p>
            <a:pPr lvl="2" eaLnBrk="1" hangingPunct="1">
              <a:defRPr/>
            </a:pPr>
            <a:r>
              <a:rPr lang="en-US" sz="2000" dirty="0">
                <a:solidFill>
                  <a:srgbClr val="000000"/>
                </a:solidFill>
              </a:rPr>
              <a:t>Understand local reimbursement systems</a:t>
            </a:r>
          </a:p>
          <a:p>
            <a:pPr lvl="2" eaLnBrk="1" hangingPunct="1">
              <a:defRPr/>
            </a:pPr>
            <a:r>
              <a:rPr lang="en-US" sz="2000" dirty="0">
                <a:solidFill>
                  <a:srgbClr val="000000"/>
                </a:solidFill>
              </a:rPr>
              <a:t>Salary support for local investigators</a:t>
            </a:r>
          </a:p>
          <a:p>
            <a:pPr lvl="2" eaLnBrk="1" hangingPunct="1">
              <a:defRPr/>
            </a:pPr>
            <a:r>
              <a:rPr lang="en-US" sz="2000" dirty="0">
                <a:solidFill>
                  <a:srgbClr val="000000"/>
                </a:solidFill>
              </a:rPr>
              <a:t>Project delays = no salary support for staff</a:t>
            </a:r>
          </a:p>
          <a:p>
            <a:pPr lvl="2" eaLnBrk="1" hangingPunct="1">
              <a:defRPr/>
            </a:pPr>
            <a:r>
              <a:rPr lang="en-US" sz="2000" dirty="0">
                <a:solidFill>
                  <a:srgbClr val="000000"/>
                </a:solidFill>
              </a:rPr>
              <a:t>Check or Wire payments</a:t>
            </a:r>
          </a:p>
          <a:p>
            <a:pPr lvl="2" eaLnBrk="1" hangingPunct="1">
              <a:defRPr/>
            </a:pPr>
            <a:r>
              <a:rPr lang="en-US" sz="2000" dirty="0">
                <a:solidFill>
                  <a:srgbClr val="000000"/>
                </a:solidFill>
              </a:rPr>
              <a:t>Advance payments</a:t>
            </a:r>
          </a:p>
          <a:p>
            <a:pPr lvl="1" eaLnBrk="1" hangingPunct="1">
              <a:defRPr/>
            </a:pPr>
            <a:endParaRPr lang="en-US" sz="2400" dirty="0">
              <a:solidFill>
                <a:srgbClr val="000000"/>
              </a:solidFill>
            </a:endParaRPr>
          </a:p>
          <a:p>
            <a:pPr lvl="1" eaLnBrk="1" hangingPunct="1">
              <a:defRPr/>
            </a:pPr>
            <a:r>
              <a:rPr lang="en-US" sz="2400" dirty="0">
                <a:solidFill>
                  <a:srgbClr val="000000"/>
                </a:solidFill>
              </a:rPr>
              <a:t>Establish procedures for reporting progress and use of funds </a:t>
            </a:r>
          </a:p>
          <a:p>
            <a:pPr lvl="1" eaLnBrk="1" hangingPunct="1">
              <a:defRPr/>
            </a:pPr>
            <a:endParaRPr lang="en-US" sz="2400" dirty="0">
              <a:solidFill>
                <a:srgbClr val="000000"/>
              </a:solidFill>
            </a:endParaRPr>
          </a:p>
          <a:p>
            <a:pPr lvl="1" eaLnBrk="1" hangingPunct="1">
              <a:defRPr/>
            </a:pPr>
            <a:r>
              <a:rPr lang="en-US" sz="2400" dirty="0">
                <a:solidFill>
                  <a:srgbClr val="000000"/>
                </a:solidFill>
              </a:rPr>
              <a:t>U.S. awardees will flow down to foreign subrecipients applicable parts of the Uniform Guidance and monitor foreign entity progress</a:t>
            </a:r>
          </a:p>
          <a:p>
            <a:pPr lvl="1" eaLnBrk="1" hangingPunct="1">
              <a:defRPr/>
            </a:pPr>
            <a:endParaRPr lang="en-US" sz="3200" dirty="0">
              <a:solidFill>
                <a:srgbClr val="000000"/>
              </a:solidFill>
            </a:endParaRPr>
          </a:p>
          <a:p>
            <a:pPr lvl="1" eaLnBrk="1" hangingPunct="1">
              <a:defRPr/>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23</a:t>
            </a:fld>
            <a:endParaRPr lang="en-US" dirty="0"/>
          </a:p>
        </p:txBody>
      </p:sp>
    </p:spTree>
    <p:extLst>
      <p:ext uri="{BB962C8B-B14F-4D97-AF65-F5344CB8AC3E}">
        <p14:creationId xmlns:p14="http://schemas.microsoft.com/office/powerpoint/2010/main" val="26449927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000000"/>
                </a:solidFill>
              </a:rPr>
              <a:t>Funding Collaborations</a:t>
            </a:r>
          </a:p>
        </p:txBody>
      </p:sp>
      <p:sp>
        <p:nvSpPr>
          <p:cNvPr id="14339" name="Rectangle 3"/>
          <p:cNvSpPr>
            <a:spLocks noGrp="1" noChangeArrowheads="1"/>
          </p:cNvSpPr>
          <p:nvPr>
            <p:ph type="body" idx="1"/>
          </p:nvPr>
        </p:nvSpPr>
        <p:spPr>
          <a:xfrm>
            <a:off x="0" y="1066800"/>
            <a:ext cx="9144000" cy="4876800"/>
          </a:xfrm>
        </p:spPr>
        <p:txBody>
          <a:bodyPr/>
          <a:lstStyle/>
          <a:p>
            <a:pPr eaLnBrk="1" hangingPunct="1">
              <a:defRPr/>
            </a:pPr>
            <a:r>
              <a:rPr lang="en-US" dirty="0">
                <a:solidFill>
                  <a:srgbClr val="000000"/>
                </a:solidFill>
              </a:rPr>
              <a:t>Vendor Agreement</a:t>
            </a:r>
          </a:p>
          <a:p>
            <a:pPr lvl="1" eaLnBrk="1" hangingPunct="1">
              <a:defRPr/>
            </a:pPr>
            <a:r>
              <a:rPr lang="en-US" sz="2400" dirty="0">
                <a:solidFill>
                  <a:srgbClr val="000000"/>
                </a:solidFill>
              </a:rPr>
              <a:t>Routine goods and services</a:t>
            </a:r>
          </a:p>
          <a:p>
            <a:pPr lvl="1" eaLnBrk="1" hangingPunct="1">
              <a:defRPr/>
            </a:pPr>
            <a:endParaRPr lang="en-US" sz="2400" dirty="0">
              <a:solidFill>
                <a:srgbClr val="000000"/>
              </a:solidFill>
            </a:endParaRPr>
          </a:p>
          <a:p>
            <a:pPr lvl="1" eaLnBrk="1" hangingPunct="1">
              <a:defRPr/>
            </a:pPr>
            <a:r>
              <a:rPr lang="en-US" sz="2400" dirty="0">
                <a:solidFill>
                  <a:srgbClr val="000000"/>
                </a:solidFill>
              </a:rPr>
              <a:t>Ancillary to the research</a:t>
            </a:r>
          </a:p>
          <a:p>
            <a:pPr lvl="1" eaLnBrk="1" hangingPunct="1">
              <a:defRPr/>
            </a:pPr>
            <a:endParaRPr lang="en-US" sz="2400" dirty="0">
              <a:solidFill>
                <a:srgbClr val="000000"/>
              </a:solidFill>
            </a:endParaRPr>
          </a:p>
          <a:p>
            <a:pPr lvl="1" eaLnBrk="1" hangingPunct="1">
              <a:defRPr/>
            </a:pPr>
            <a:r>
              <a:rPr lang="en-US" sz="2400" dirty="0">
                <a:solidFill>
                  <a:srgbClr val="000000"/>
                </a:solidFill>
              </a:rPr>
              <a:t>Provides similar service to many</a:t>
            </a:r>
          </a:p>
          <a:p>
            <a:pPr lvl="1" eaLnBrk="1" hangingPunct="1">
              <a:defRPr/>
            </a:pPr>
            <a:endParaRPr lang="en-US" sz="2400" dirty="0">
              <a:solidFill>
                <a:srgbClr val="000000"/>
              </a:solidFill>
            </a:endParaRPr>
          </a:p>
          <a:p>
            <a:pPr lvl="1" eaLnBrk="1" hangingPunct="1">
              <a:defRPr/>
            </a:pPr>
            <a:r>
              <a:rPr lang="en-US" sz="2400" dirty="0">
                <a:solidFill>
                  <a:srgbClr val="000000"/>
                </a:solidFill>
              </a:rPr>
              <a:t>Not the same written requirements as consortium agreement</a:t>
            </a:r>
          </a:p>
          <a:p>
            <a:pPr lvl="1" eaLnBrk="1" hangingPunct="1">
              <a:defRPr/>
            </a:pPr>
            <a:endParaRPr lang="en-US" sz="2400" dirty="0">
              <a:solidFill>
                <a:srgbClr val="000000"/>
              </a:solidFill>
            </a:endParaRPr>
          </a:p>
          <a:p>
            <a:pPr lvl="1" eaLnBrk="1" hangingPunct="1">
              <a:defRPr/>
            </a:pPr>
            <a:r>
              <a:rPr lang="en-US" sz="2400" dirty="0">
                <a:solidFill>
                  <a:srgbClr val="000000"/>
                </a:solidFill>
              </a:rPr>
              <a:t>Determine payment process</a:t>
            </a:r>
          </a:p>
          <a:p>
            <a:pPr eaLnBrk="1" hangingPunct="1">
              <a:defRPr/>
            </a:pPr>
            <a:endParaRPr lang="en-US" sz="3600" dirty="0">
              <a:solidFill>
                <a:srgbClr val="000000"/>
              </a:solidFill>
            </a:endParaRPr>
          </a:p>
          <a:p>
            <a:pPr lvl="1" eaLnBrk="1" hangingPunct="1">
              <a:buFontTx/>
              <a:buNone/>
              <a:defRPr/>
            </a:pPr>
            <a:endParaRPr lang="en-US" sz="32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24</a:t>
            </a:fld>
            <a:endParaRPr lang="en-US" dirty="0"/>
          </a:p>
        </p:txBody>
      </p:sp>
    </p:spTree>
    <p:extLst>
      <p:ext uri="{BB962C8B-B14F-4D97-AF65-F5344CB8AC3E}">
        <p14:creationId xmlns:p14="http://schemas.microsoft.com/office/powerpoint/2010/main" val="39618122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Human Subject Research</a:t>
            </a:r>
          </a:p>
        </p:txBody>
      </p:sp>
      <p:sp>
        <p:nvSpPr>
          <p:cNvPr id="3" name="Content Placeholder 2"/>
          <p:cNvSpPr>
            <a:spLocks noGrp="1"/>
          </p:cNvSpPr>
          <p:nvPr>
            <p:ph idx="1"/>
          </p:nvPr>
        </p:nvSpPr>
        <p:spPr>
          <a:xfrm>
            <a:off x="0" y="1209413"/>
            <a:ext cx="8839200" cy="5638800"/>
          </a:xfrm>
        </p:spPr>
        <p:txBody>
          <a:bodyPr/>
          <a:lstStyle/>
          <a:p>
            <a:pPr lvl="1"/>
            <a:r>
              <a:rPr lang="en-US" dirty="0">
                <a:solidFill>
                  <a:srgbClr val="000000"/>
                </a:solidFill>
              </a:rPr>
              <a:t>Recipient is accountable</a:t>
            </a:r>
          </a:p>
          <a:p>
            <a:pPr lvl="1"/>
            <a:r>
              <a:rPr lang="en-US" dirty="0">
                <a:solidFill>
                  <a:srgbClr val="000000"/>
                </a:solidFill>
              </a:rPr>
              <a:t>Federal wide Assurance (FWA) and Institutional Review Board (IRB) rules apply to international</a:t>
            </a:r>
          </a:p>
          <a:p>
            <a:pPr lvl="2"/>
            <a:r>
              <a:rPr lang="en-US" u="sng" dirty="0">
                <a:solidFill>
                  <a:srgbClr val="000000"/>
                </a:solidFill>
              </a:rPr>
              <a:t>domestic</a:t>
            </a:r>
            <a:r>
              <a:rPr lang="en-US" dirty="0">
                <a:solidFill>
                  <a:srgbClr val="000000"/>
                </a:solidFill>
              </a:rPr>
              <a:t> sites of multi-site studies that will conduct same protocol involving non-exempt human subjects research must use a single Institutional Review Board (sIRB) </a:t>
            </a:r>
          </a:p>
          <a:p>
            <a:pPr lvl="1"/>
            <a:r>
              <a:rPr lang="en-US" dirty="0">
                <a:solidFill>
                  <a:srgbClr val="000000"/>
                </a:solidFill>
              </a:rPr>
              <a:t>Some countries have in-country requirements </a:t>
            </a:r>
          </a:p>
          <a:p>
            <a:pPr lvl="1"/>
            <a:r>
              <a:rPr lang="en-US" dirty="0">
                <a:solidFill>
                  <a:srgbClr val="000000"/>
                </a:solidFill>
              </a:rPr>
              <a:t>National ethical reviews may be required</a:t>
            </a:r>
          </a:p>
          <a:p>
            <a:pPr lvl="1"/>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25</a:t>
            </a:fld>
            <a:endParaRPr lang="en-US" dirty="0"/>
          </a:p>
        </p:txBody>
      </p:sp>
    </p:spTree>
    <p:extLst>
      <p:ext uri="{BB962C8B-B14F-4D97-AF65-F5344CB8AC3E}">
        <p14:creationId xmlns:p14="http://schemas.microsoft.com/office/powerpoint/2010/main" val="291324274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Human Subject Research</a:t>
            </a:r>
          </a:p>
        </p:txBody>
      </p:sp>
      <p:sp>
        <p:nvSpPr>
          <p:cNvPr id="3" name="Content Placeholder 2"/>
          <p:cNvSpPr>
            <a:spLocks noGrp="1"/>
          </p:cNvSpPr>
          <p:nvPr>
            <p:ph idx="1"/>
          </p:nvPr>
        </p:nvSpPr>
        <p:spPr>
          <a:xfrm>
            <a:off x="0" y="1209413"/>
            <a:ext cx="8839200" cy="5638800"/>
          </a:xfrm>
        </p:spPr>
        <p:txBody>
          <a:bodyPr/>
          <a:lstStyle/>
          <a:p>
            <a:pPr marL="0" indent="0">
              <a:buNone/>
            </a:pPr>
            <a:r>
              <a:rPr lang="en-US" sz="2000" dirty="0">
                <a:solidFill>
                  <a:srgbClr val="000000"/>
                </a:solidFill>
              </a:rPr>
              <a:t>Revised Common Rule (45 CFR 46) </a:t>
            </a:r>
          </a:p>
          <a:p>
            <a:pPr marL="0" indent="0">
              <a:buNone/>
            </a:pPr>
            <a:r>
              <a:rPr lang="en-US" sz="1800" dirty="0">
                <a:solidFill>
                  <a:srgbClr val="111111"/>
                </a:solidFill>
              </a:rPr>
              <a:t>January 21, 2019, studies initiated on or after that date, ongoing studies that voluntarily transitioned to the Revised Common Rule, and studies that voluntarily implemented the three burden-reducing provisions during the delay period (7/19/18 – 1/20/19), are expected to comply with all Revised Common Rule requirements for the remainder of the study.</a:t>
            </a:r>
          </a:p>
          <a:p>
            <a:pPr marL="0" indent="0">
              <a:buNone/>
            </a:pPr>
            <a:r>
              <a:rPr lang="en-US" sz="1800" dirty="0">
                <a:solidFill>
                  <a:srgbClr val="111111"/>
                </a:solidFill>
              </a:rPr>
              <a:t> </a:t>
            </a:r>
          </a:p>
          <a:p>
            <a:r>
              <a:rPr lang="en-US" sz="1800" dirty="0">
                <a:solidFill>
                  <a:srgbClr val="111111"/>
                </a:solidFill>
              </a:rPr>
              <a:t>New Exemption Codes “X” for applications submitted on or after 1/25/19</a:t>
            </a:r>
          </a:p>
          <a:p>
            <a:r>
              <a:rPr lang="en-US" sz="1800" dirty="0">
                <a:solidFill>
                  <a:srgbClr val="111111"/>
                </a:solidFill>
              </a:rPr>
              <a:t>Changes to IRB review criteria, IRBs are now required to review and approve the </a:t>
            </a:r>
            <a:r>
              <a:rPr lang="en-US" sz="1800" i="1" dirty="0">
                <a:solidFill>
                  <a:srgbClr val="111111"/>
                </a:solidFill>
              </a:rPr>
              <a:t>research</a:t>
            </a:r>
            <a:r>
              <a:rPr lang="en-US" sz="1800" dirty="0">
                <a:solidFill>
                  <a:srgbClr val="111111"/>
                </a:solidFill>
              </a:rPr>
              <a:t> </a:t>
            </a:r>
            <a:r>
              <a:rPr lang="en-US" sz="1800" i="1" dirty="0">
                <a:solidFill>
                  <a:srgbClr val="111111"/>
                </a:solidFill>
              </a:rPr>
              <a:t>protocol.</a:t>
            </a:r>
          </a:p>
          <a:p>
            <a:pPr marL="0" indent="0">
              <a:buNone/>
            </a:pPr>
            <a:endParaRPr lang="en-US" sz="1600" i="1" dirty="0">
              <a:solidFill>
                <a:srgbClr val="111111"/>
              </a:solidFill>
            </a:endParaRPr>
          </a:p>
          <a:p>
            <a:pPr marL="0" indent="0">
              <a:buNone/>
            </a:pPr>
            <a:endParaRPr lang="en-US" sz="1600" i="1" dirty="0">
              <a:solidFill>
                <a:srgbClr val="111111"/>
              </a:solidFill>
            </a:endParaRPr>
          </a:p>
          <a:p>
            <a:r>
              <a:rPr lang="en-US" sz="1600" dirty="0">
                <a:solidFill>
                  <a:srgbClr val="111111"/>
                </a:solidFill>
              </a:rPr>
              <a:t>Resources: </a:t>
            </a:r>
          </a:p>
          <a:p>
            <a:pPr lvl="1"/>
            <a:r>
              <a:rPr lang="en-US" sz="1700" u="sng" dirty="0">
                <a:solidFill>
                  <a:schemeClr val="bg1">
                    <a:lumMod val="75000"/>
                  </a:schemeClr>
                </a:solidFill>
                <a:hlinkClick r:id="rId2">
                  <a:extLst>
                    <a:ext uri="{A12FA001-AC4F-418D-AE19-62706E023703}">
                      <ahyp:hlinkClr xmlns:ahyp="http://schemas.microsoft.com/office/drawing/2018/hyperlinkcolor" val="tx"/>
                    </a:ext>
                  </a:extLst>
                </a:hlinkClick>
              </a:rPr>
              <a:t>Protection of Human Subjects</a:t>
            </a:r>
            <a:r>
              <a:rPr lang="en-US" sz="1700" u="sng" dirty="0">
                <a:solidFill>
                  <a:schemeClr val="bg1">
                    <a:lumMod val="75000"/>
                  </a:schemeClr>
                </a:solidFill>
              </a:rPr>
              <a:t> </a:t>
            </a:r>
          </a:p>
          <a:p>
            <a:pPr lvl="1"/>
            <a:r>
              <a:rPr lang="en-US" sz="1700" u="sng" dirty="0">
                <a:solidFill>
                  <a:schemeClr val="bg1">
                    <a:lumMod val="75000"/>
                  </a:schemeClr>
                </a:solidFill>
                <a:hlinkClick r:id="rId3">
                  <a:extLst>
                    <a:ext uri="{A12FA001-AC4F-418D-AE19-62706E023703}">
                      <ahyp:hlinkClr xmlns:ahyp="http://schemas.microsoft.com/office/drawing/2018/hyperlinkcolor" val="tx"/>
                    </a:ext>
                  </a:extLst>
                </a:hlinkClick>
              </a:rPr>
              <a:t>NOT-OD-19-050</a:t>
            </a:r>
            <a:endParaRPr lang="en-US" sz="1700" u="sng" dirty="0">
              <a:solidFill>
                <a:schemeClr val="bg1">
                  <a:lumMod val="75000"/>
                </a:schemeClr>
              </a:solidFill>
            </a:endParaRPr>
          </a:p>
          <a:p>
            <a:pPr lvl="1"/>
            <a:r>
              <a:rPr lang="en-US" sz="1700" dirty="0">
                <a:solidFill>
                  <a:schemeClr val="bg1">
                    <a:lumMod val="75000"/>
                  </a:schemeClr>
                </a:solidFill>
                <a:hlinkClick r:id="rId4">
                  <a:extLst>
                    <a:ext uri="{A12FA001-AC4F-418D-AE19-62706E023703}">
                      <ahyp:hlinkClr xmlns:ahyp="http://schemas.microsoft.com/office/drawing/2018/hyperlinkcolor" val="tx"/>
                    </a:ext>
                  </a:extLst>
                </a:hlinkClick>
              </a:rPr>
              <a:t>Application Guide</a:t>
            </a:r>
            <a:r>
              <a:rPr lang="en-US" sz="1700" i="1" dirty="0">
                <a:solidFill>
                  <a:schemeClr val="bg1">
                    <a:lumMod val="75000"/>
                  </a:schemeClr>
                </a:solidFill>
              </a:rPr>
              <a:t> </a:t>
            </a:r>
            <a:endParaRPr lang="en-US" sz="1700" dirty="0">
              <a:solidFill>
                <a:schemeClr val="bg1">
                  <a:lumMod val="75000"/>
                </a:schemeClr>
              </a:solidFill>
            </a:endParaRPr>
          </a:p>
          <a:p>
            <a:pPr marL="457200" lvl="1" indent="0">
              <a:buNone/>
            </a:pPr>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26</a:t>
            </a:fld>
            <a:endParaRPr lang="en-US" dirty="0"/>
          </a:p>
        </p:txBody>
      </p:sp>
    </p:spTree>
    <p:extLst>
      <p:ext uri="{BB962C8B-B14F-4D97-AF65-F5344CB8AC3E}">
        <p14:creationId xmlns:p14="http://schemas.microsoft.com/office/powerpoint/2010/main" val="2343835495"/>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Human Subject Research</a:t>
            </a:r>
          </a:p>
        </p:txBody>
      </p:sp>
      <p:sp>
        <p:nvSpPr>
          <p:cNvPr id="3" name="Content Placeholder 2"/>
          <p:cNvSpPr>
            <a:spLocks noGrp="1"/>
          </p:cNvSpPr>
          <p:nvPr>
            <p:ph idx="1"/>
          </p:nvPr>
        </p:nvSpPr>
        <p:spPr>
          <a:xfrm>
            <a:off x="0" y="1209413"/>
            <a:ext cx="8839200" cy="5638800"/>
          </a:xfrm>
        </p:spPr>
        <p:txBody>
          <a:bodyPr/>
          <a:lstStyle/>
          <a:p>
            <a:pPr lvl="1"/>
            <a:r>
              <a:rPr lang="en-US" sz="2000" dirty="0">
                <a:solidFill>
                  <a:srgbClr val="000000"/>
                </a:solidFill>
              </a:rPr>
              <a:t>NIH discontinued support of the Protecting Human Subjects Research Participants (PHRP) training. </a:t>
            </a:r>
          </a:p>
          <a:p>
            <a:pPr lvl="1"/>
            <a:r>
              <a:rPr lang="en-US" sz="2000" dirty="0">
                <a:solidFill>
                  <a:srgbClr val="000000"/>
                </a:solidFill>
              </a:rPr>
              <a:t>September 26, 2018 was the last available date for the training online </a:t>
            </a:r>
          </a:p>
          <a:p>
            <a:pPr lvl="1"/>
            <a:endParaRPr lang="en-US" sz="2000" dirty="0">
              <a:solidFill>
                <a:srgbClr val="000000"/>
              </a:solidFill>
            </a:endParaRPr>
          </a:p>
          <a:p>
            <a:pPr lvl="1"/>
            <a:r>
              <a:rPr lang="en-US" sz="2000" dirty="0">
                <a:solidFill>
                  <a:srgbClr val="000000"/>
                </a:solidFill>
              </a:rPr>
              <a:t>Per policy, NIH does not endorse any specific program to fulfill requirements.</a:t>
            </a:r>
          </a:p>
          <a:p>
            <a:pPr lvl="1"/>
            <a:r>
              <a:rPr lang="en-US" sz="2000" dirty="0">
                <a:solidFill>
                  <a:srgbClr val="000000"/>
                </a:solidFill>
              </a:rPr>
              <a:t>Responsibility of fulfilling PHRP Requirements lies with the institution.</a:t>
            </a:r>
          </a:p>
          <a:p>
            <a:pPr lvl="1"/>
            <a:r>
              <a:rPr lang="en-US" sz="2000" dirty="0">
                <a:solidFill>
                  <a:srgbClr val="000000"/>
                </a:solidFill>
              </a:rPr>
              <a:t>It is up to the institution to determine what constitutes as “appropriate training.” </a:t>
            </a:r>
          </a:p>
          <a:p>
            <a:pPr lvl="1"/>
            <a:r>
              <a:rPr lang="en-US" sz="2000" dirty="0">
                <a:solidFill>
                  <a:srgbClr val="000000"/>
                </a:solidFill>
              </a:rPr>
              <a:t>FAQ section is being created for the OEP website. </a:t>
            </a:r>
          </a:p>
          <a:p>
            <a:pPr lvl="1"/>
            <a:endParaRPr lang="en-US" sz="2000" dirty="0">
              <a:solidFill>
                <a:srgbClr val="000000"/>
              </a:solidFill>
            </a:endParaRPr>
          </a:p>
          <a:p>
            <a:pPr lvl="1"/>
            <a:r>
              <a:rPr lang="en-US" sz="2000" dirty="0">
                <a:solidFill>
                  <a:srgbClr val="000000"/>
                </a:solidFill>
              </a:rPr>
              <a:t>References: </a:t>
            </a:r>
            <a:r>
              <a:rPr lang="en-US" sz="2000" dirty="0">
                <a:solidFill>
                  <a:schemeClr val="bg1">
                    <a:lumMod val="75000"/>
                  </a:schemeClr>
                </a:solidFill>
                <a:hlinkClick r:id="rId2">
                  <a:extLst>
                    <a:ext uri="{A12FA001-AC4F-418D-AE19-62706E023703}">
                      <ahyp:hlinkClr xmlns:ahyp="http://schemas.microsoft.com/office/drawing/2018/hyperlinkcolor" val="tx"/>
                    </a:ext>
                  </a:extLst>
                </a:hlinkClick>
              </a:rPr>
              <a:t>NOT OD-00-039</a:t>
            </a:r>
            <a:r>
              <a:rPr lang="en-US" sz="2000" dirty="0">
                <a:solidFill>
                  <a:srgbClr val="000000"/>
                </a:solidFill>
              </a:rPr>
              <a:t>, </a:t>
            </a:r>
            <a:r>
              <a:rPr lang="en-US" sz="2000" dirty="0">
                <a:solidFill>
                  <a:schemeClr val="bg1">
                    <a:lumMod val="75000"/>
                  </a:schemeClr>
                </a:solidFill>
                <a:hlinkClick r:id="rId3">
                  <a:extLst>
                    <a:ext uri="{A12FA001-AC4F-418D-AE19-62706E023703}">
                      <ahyp:hlinkClr xmlns:ahyp="http://schemas.microsoft.com/office/drawing/2018/hyperlinkcolor" val="tx"/>
                    </a:ext>
                  </a:extLst>
                </a:hlinkClick>
              </a:rPr>
              <a:t>NOT OD-18-221</a:t>
            </a:r>
            <a:r>
              <a:rPr lang="en-US" sz="2000" dirty="0">
                <a:solidFill>
                  <a:srgbClr val="000000"/>
                </a:solidFill>
              </a:rPr>
              <a:t>, </a:t>
            </a:r>
            <a:r>
              <a:rPr lang="en-US" sz="2000" dirty="0">
                <a:solidFill>
                  <a:schemeClr val="bg1">
                    <a:lumMod val="75000"/>
                  </a:schemeClr>
                </a:solidFill>
                <a:hlinkClick r:id="rId4">
                  <a:extLst>
                    <a:ext uri="{A12FA001-AC4F-418D-AE19-62706E023703}">
                      <ahyp:hlinkClr xmlns:ahyp="http://schemas.microsoft.com/office/drawing/2018/hyperlinkcolor" val="tx"/>
                    </a:ext>
                  </a:extLst>
                </a:hlinkClick>
              </a:rPr>
              <a:t>PHRP website</a:t>
            </a:r>
            <a:endParaRPr lang="en-US" sz="2000" dirty="0">
              <a:solidFill>
                <a:schemeClr val="bg1">
                  <a:lumMod val="75000"/>
                </a:schemeClr>
              </a:solidFill>
            </a:endParaRPr>
          </a:p>
          <a:p>
            <a:pPr lvl="1"/>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27</a:t>
            </a:fld>
            <a:endParaRPr lang="en-US" dirty="0"/>
          </a:p>
        </p:txBody>
      </p:sp>
    </p:spTree>
    <p:extLst>
      <p:ext uri="{BB962C8B-B14F-4D97-AF65-F5344CB8AC3E}">
        <p14:creationId xmlns:p14="http://schemas.microsoft.com/office/powerpoint/2010/main" val="724491977"/>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Vertebrate Animal Research</a:t>
            </a:r>
          </a:p>
        </p:txBody>
      </p:sp>
      <p:sp>
        <p:nvSpPr>
          <p:cNvPr id="3" name="Content Placeholder 2"/>
          <p:cNvSpPr>
            <a:spLocks noGrp="1"/>
          </p:cNvSpPr>
          <p:nvPr>
            <p:ph idx="1"/>
          </p:nvPr>
        </p:nvSpPr>
        <p:spPr>
          <a:xfrm>
            <a:off x="0" y="799289"/>
            <a:ext cx="8839200" cy="5638800"/>
          </a:xfrm>
        </p:spPr>
        <p:txBody>
          <a:bodyPr/>
          <a:lstStyle/>
          <a:p>
            <a:pPr marL="0" indent="0">
              <a:buNone/>
            </a:pPr>
            <a:endParaRPr lang="en-US" dirty="0">
              <a:solidFill>
                <a:srgbClr val="000000"/>
              </a:solidFill>
            </a:endParaRPr>
          </a:p>
          <a:p>
            <a:pPr lvl="1"/>
            <a:r>
              <a:rPr lang="en-US" dirty="0">
                <a:solidFill>
                  <a:srgbClr val="000000"/>
                </a:solidFill>
              </a:rPr>
              <a:t>Recipient is accountable</a:t>
            </a:r>
          </a:p>
          <a:p>
            <a:pPr lvl="1"/>
            <a:r>
              <a:rPr lang="en-US" dirty="0">
                <a:solidFill>
                  <a:srgbClr val="000000"/>
                </a:solidFill>
              </a:rPr>
              <a:t>Animal Welfare Assurance (AWA) required</a:t>
            </a:r>
          </a:p>
          <a:p>
            <a:pPr lvl="1"/>
            <a:r>
              <a:rPr lang="en-US" dirty="0">
                <a:solidFill>
                  <a:srgbClr val="000000"/>
                </a:solidFill>
              </a:rPr>
              <a:t>Foreign site must provide domestic recipient with verification of IACUC approval</a:t>
            </a:r>
          </a:p>
          <a:p>
            <a:pPr lvl="1"/>
            <a:r>
              <a:rPr lang="en-US" dirty="0">
                <a:solidFill>
                  <a:srgbClr val="000000"/>
                </a:solidFill>
              </a:rPr>
              <a:t>Foreign recipients provide OLAW with an Animal Welfare Assurance</a:t>
            </a:r>
          </a:p>
          <a:p>
            <a:pPr lvl="2"/>
            <a:r>
              <a:rPr lang="en-US" dirty="0">
                <a:solidFill>
                  <a:srgbClr val="000000"/>
                </a:solidFill>
              </a:rPr>
              <a:t>IACUC approval is not required for direct foreign awards</a:t>
            </a:r>
          </a:p>
          <a:p>
            <a:pPr lvl="1"/>
            <a:endParaRPr lang="en-US" dirty="0">
              <a:solidFill>
                <a:srgbClr val="000000"/>
              </a:solidFill>
            </a:endParaRPr>
          </a:p>
          <a:p>
            <a:pPr marL="457200" lvl="1" indent="0">
              <a:buNone/>
            </a:pPr>
            <a:r>
              <a:rPr lang="en-US" dirty="0">
                <a:solidFill>
                  <a:srgbClr val="000000"/>
                </a:solidFill>
              </a:rPr>
              <a:t> </a:t>
            </a:r>
          </a:p>
          <a:p>
            <a:pPr lvl="1"/>
            <a:endParaRPr lang="en-US" dirty="0">
              <a:solidFill>
                <a:srgbClr val="000000"/>
              </a:solidFill>
            </a:endParaRPr>
          </a:p>
          <a:p>
            <a:pPr lvl="1"/>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28</a:t>
            </a:fld>
            <a:endParaRPr lang="en-US" dirty="0"/>
          </a:p>
        </p:txBody>
      </p:sp>
    </p:spTree>
    <p:extLst>
      <p:ext uri="{BB962C8B-B14F-4D97-AF65-F5344CB8AC3E}">
        <p14:creationId xmlns:p14="http://schemas.microsoft.com/office/powerpoint/2010/main" val="1508391979"/>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solidFill>
                  <a:srgbClr val="000000"/>
                </a:solidFill>
              </a:rPr>
              <a:t>Project Monitoring</a:t>
            </a:r>
          </a:p>
        </p:txBody>
      </p:sp>
      <p:sp>
        <p:nvSpPr>
          <p:cNvPr id="12291" name="Rectangle 3"/>
          <p:cNvSpPr>
            <a:spLocks noGrp="1" noChangeArrowheads="1"/>
          </p:cNvSpPr>
          <p:nvPr>
            <p:ph type="body" idx="1"/>
          </p:nvPr>
        </p:nvSpPr>
        <p:spPr>
          <a:xfrm>
            <a:off x="0" y="762000"/>
            <a:ext cx="9144000" cy="6096000"/>
          </a:xfrm>
        </p:spPr>
        <p:txBody>
          <a:bodyPr/>
          <a:lstStyle/>
          <a:p>
            <a:pPr marL="457200" eaLnBrk="1" hangingPunct="1">
              <a:spcBef>
                <a:spcPts val="1200"/>
              </a:spcBef>
              <a:spcAft>
                <a:spcPts val="600"/>
              </a:spcAft>
            </a:pPr>
            <a:r>
              <a:rPr lang="en-US" sz="2800" dirty="0">
                <a:solidFill>
                  <a:srgbClr val="000000"/>
                </a:solidFill>
              </a:rPr>
              <a:t>Research Performance Progress Report (RPPR)</a:t>
            </a:r>
          </a:p>
          <a:p>
            <a:pPr lvl="1"/>
            <a:r>
              <a:rPr lang="en-US" sz="2600" dirty="0">
                <a:solidFill>
                  <a:srgbClr val="000000"/>
                </a:solidFill>
              </a:rPr>
              <a:t>Section E.4--What dollar amount of the award’s budget is being spent in foreign country(ies)?</a:t>
            </a:r>
          </a:p>
          <a:p>
            <a:pPr lvl="3"/>
            <a:r>
              <a:rPr lang="en-US" dirty="0">
                <a:solidFill>
                  <a:srgbClr val="000000"/>
                </a:solidFill>
              </a:rPr>
              <a:t>Domestic awardees provide dollar amount obligated to first-tier subawards to foreign entities</a:t>
            </a:r>
          </a:p>
          <a:p>
            <a:pPr lvl="3"/>
            <a:endParaRPr lang="en-US" dirty="0">
              <a:solidFill>
                <a:srgbClr val="000000"/>
              </a:solidFill>
            </a:endParaRPr>
          </a:p>
          <a:p>
            <a:pPr lvl="3"/>
            <a:r>
              <a:rPr lang="en-US" dirty="0">
                <a:solidFill>
                  <a:srgbClr val="000000"/>
                </a:solidFill>
              </a:rPr>
              <a:t>Foreign awardees provide dollar amount of award excluding first-tier subawards to U.S. entities</a:t>
            </a:r>
          </a:p>
          <a:p>
            <a:pPr lvl="3"/>
            <a:endParaRPr lang="en-US" dirty="0">
              <a:solidFill>
                <a:srgbClr val="000000"/>
              </a:solidFill>
            </a:endParaRPr>
          </a:p>
          <a:p>
            <a:pPr lvl="3"/>
            <a:r>
              <a:rPr lang="en-US" dirty="0">
                <a:solidFill>
                  <a:srgbClr val="000000"/>
                </a:solidFill>
              </a:rPr>
              <a:t>Dollars should reflect Total Costs</a:t>
            </a:r>
          </a:p>
          <a:p>
            <a:pPr lvl="3"/>
            <a:endParaRPr lang="en-US" dirty="0">
              <a:solidFill>
                <a:srgbClr val="000000"/>
              </a:solidFill>
            </a:endParaRPr>
          </a:p>
          <a:p>
            <a:pPr lvl="3"/>
            <a:r>
              <a:rPr lang="en-US" dirty="0">
                <a:solidFill>
                  <a:srgbClr val="000000"/>
                </a:solidFill>
              </a:rPr>
              <a:t>For multiple foreign countries, include distribution between foreign countries</a:t>
            </a:r>
          </a:p>
          <a:p>
            <a:pPr lvl="3"/>
            <a:endParaRPr lang="en-US" dirty="0">
              <a:solidFill>
                <a:srgbClr val="000000"/>
              </a:solidFill>
            </a:endParaRPr>
          </a:p>
          <a:p>
            <a:pPr lvl="3"/>
            <a:r>
              <a:rPr lang="en-US" dirty="0">
                <a:solidFill>
                  <a:srgbClr val="000000"/>
                </a:solidFill>
              </a:rPr>
              <a:t>Foreign travel and purchases not necessary unless part of first-tier sub</a:t>
            </a:r>
          </a:p>
          <a:p>
            <a:pPr marL="1371600" lvl="3" indent="0">
              <a:buNone/>
            </a:pPr>
            <a:endParaRPr lang="en-US" dirty="0">
              <a:solidFill>
                <a:srgbClr val="000000"/>
              </a:solidFill>
            </a:endParaRPr>
          </a:p>
          <a:p>
            <a:pPr marL="571500" lvl="1" indent="0" eaLnBrk="1" hangingPunct="1">
              <a:spcBef>
                <a:spcPts val="1200"/>
              </a:spcBef>
              <a:spcAft>
                <a:spcPts val="600"/>
              </a:spcAft>
              <a:buNone/>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29</a:t>
            </a:fld>
            <a:endParaRPr lang="en-US" dirty="0"/>
          </a:p>
        </p:txBody>
      </p:sp>
    </p:spTree>
    <p:extLst>
      <p:ext uri="{BB962C8B-B14F-4D97-AF65-F5344CB8AC3E}">
        <p14:creationId xmlns:p14="http://schemas.microsoft.com/office/powerpoint/2010/main" val="20874358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04800" y="1108075"/>
            <a:ext cx="8153400" cy="5521325"/>
          </a:xfrm>
        </p:spPr>
        <p:txBody>
          <a:bodyPr>
            <a:normAutofit fontScale="85000" lnSpcReduction="10000"/>
          </a:bodyPr>
          <a:lstStyle/>
          <a:p>
            <a:pPr marL="457200" eaLnBrk="1" hangingPunct="1">
              <a:spcBef>
                <a:spcPts val="1200"/>
              </a:spcBef>
              <a:spcAft>
                <a:spcPts val="600"/>
              </a:spcAft>
              <a:buFontTx/>
              <a:buNone/>
              <a:defRPr/>
            </a:pPr>
            <a:endParaRPr lang="en-US" dirty="0">
              <a:solidFill>
                <a:srgbClr val="000000"/>
              </a:solidFill>
            </a:endParaRPr>
          </a:p>
          <a:p>
            <a:pPr marL="0" indent="0">
              <a:buNone/>
            </a:pPr>
            <a:r>
              <a:rPr lang="en-US" dirty="0">
                <a:solidFill>
                  <a:srgbClr val="111111"/>
                </a:solidFill>
              </a:rPr>
              <a:t>Reasons why NIH supports international research:</a:t>
            </a:r>
          </a:p>
          <a:p>
            <a:pPr marL="0" indent="0">
              <a:buNone/>
            </a:pPr>
            <a:endParaRPr lang="en-US" dirty="0">
              <a:solidFill>
                <a:srgbClr val="111111"/>
              </a:solidFill>
            </a:endParaRPr>
          </a:p>
          <a:p>
            <a:pPr lvl="1"/>
            <a:r>
              <a:rPr lang="en-US" dirty="0">
                <a:solidFill>
                  <a:srgbClr val="111111"/>
                </a:solidFill>
              </a:rPr>
              <a:t>Application presents </a:t>
            </a:r>
            <a:r>
              <a:rPr lang="en-US" i="1" u="sng" dirty="0">
                <a:solidFill>
                  <a:srgbClr val="111111"/>
                </a:solidFill>
              </a:rPr>
              <a:t>special opportunities </a:t>
            </a:r>
            <a:r>
              <a:rPr lang="en-US" dirty="0">
                <a:solidFill>
                  <a:srgbClr val="111111"/>
                </a:solidFill>
              </a:rPr>
              <a:t>for furthering research programs through the use of unusual talents, resources, populations, or environmental conditions not available in the U.S. or that augment existing U.S. resources.</a:t>
            </a:r>
          </a:p>
          <a:p>
            <a:pPr lvl="1">
              <a:buNone/>
            </a:pPr>
            <a:endParaRPr lang="en-US" dirty="0">
              <a:solidFill>
                <a:srgbClr val="111111"/>
              </a:solidFill>
            </a:endParaRPr>
          </a:p>
          <a:p>
            <a:pPr lvl="1"/>
            <a:r>
              <a:rPr lang="en-US" i="1" u="sng" dirty="0">
                <a:solidFill>
                  <a:srgbClr val="111111"/>
                </a:solidFill>
              </a:rPr>
              <a:t>Specific relevance </a:t>
            </a:r>
            <a:r>
              <a:rPr lang="en-US" dirty="0">
                <a:solidFill>
                  <a:srgbClr val="111111"/>
                </a:solidFill>
              </a:rPr>
              <a:t>to the mission and objectives of the awarding IC and has the potential for significantly advancing the health sciences in the U.S.</a:t>
            </a: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a:t>
            </a:fld>
            <a:endParaRPr lang="en-US" dirty="0"/>
          </a:p>
        </p:txBody>
      </p:sp>
    </p:spTree>
    <p:extLst>
      <p:ext uri="{BB962C8B-B14F-4D97-AF65-F5344CB8AC3E}">
        <p14:creationId xmlns:p14="http://schemas.microsoft.com/office/powerpoint/2010/main" val="40252251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solidFill>
                  <a:srgbClr val="000000"/>
                </a:solidFill>
              </a:rPr>
              <a:t>Project Monitoring</a:t>
            </a:r>
          </a:p>
        </p:txBody>
      </p:sp>
      <p:sp>
        <p:nvSpPr>
          <p:cNvPr id="12291" name="Rectangle 3"/>
          <p:cNvSpPr>
            <a:spLocks noGrp="1" noChangeArrowheads="1"/>
          </p:cNvSpPr>
          <p:nvPr>
            <p:ph type="body" idx="1"/>
          </p:nvPr>
        </p:nvSpPr>
        <p:spPr>
          <a:xfrm>
            <a:off x="-1" y="762000"/>
            <a:ext cx="8991601" cy="6096000"/>
          </a:xfrm>
        </p:spPr>
        <p:txBody>
          <a:bodyPr/>
          <a:lstStyle/>
          <a:p>
            <a:pPr marL="457200" eaLnBrk="1" hangingPunct="1">
              <a:spcBef>
                <a:spcPts val="1200"/>
              </a:spcBef>
              <a:spcAft>
                <a:spcPts val="600"/>
              </a:spcAft>
            </a:pPr>
            <a:r>
              <a:rPr lang="en-US" sz="2800" dirty="0">
                <a:solidFill>
                  <a:srgbClr val="000000"/>
                </a:solidFill>
              </a:rPr>
              <a:t>Research Performance Progress Report (RPPR)</a:t>
            </a:r>
          </a:p>
          <a:p>
            <a:pPr lvl="1"/>
            <a:r>
              <a:rPr lang="en-US" sz="2000" dirty="0">
                <a:solidFill>
                  <a:srgbClr val="000000"/>
                </a:solidFill>
              </a:rPr>
              <a:t>Section G.9 Foreign Component—Provide information on foreign components</a:t>
            </a:r>
          </a:p>
          <a:p>
            <a:pPr lvl="1"/>
            <a:endParaRPr lang="en-US" sz="2000" dirty="0">
              <a:solidFill>
                <a:srgbClr val="000000"/>
              </a:solidFill>
            </a:endParaRPr>
          </a:p>
          <a:p>
            <a:pPr lvl="3"/>
            <a:r>
              <a:rPr lang="en-US" dirty="0">
                <a:solidFill>
                  <a:srgbClr val="000000"/>
                </a:solidFill>
              </a:rPr>
              <a:t>Significant scientific activity performed outside of the U.S. whether or not grant funds were expended</a:t>
            </a:r>
          </a:p>
          <a:p>
            <a:pPr lvl="3"/>
            <a:endParaRPr lang="en-US" dirty="0">
              <a:solidFill>
                <a:srgbClr val="000000"/>
              </a:solidFill>
            </a:endParaRPr>
          </a:p>
          <a:p>
            <a:pPr lvl="3"/>
            <a:r>
              <a:rPr lang="en-US" dirty="0">
                <a:solidFill>
                  <a:srgbClr val="000000"/>
                </a:solidFill>
              </a:rPr>
              <a:t>NIAID adds a Term of Award to NoA to remind Grantees that research conducted outside the Unites States needs to be reported</a:t>
            </a:r>
          </a:p>
          <a:p>
            <a:pPr lvl="3"/>
            <a:endParaRPr lang="en-US" dirty="0">
              <a:solidFill>
                <a:srgbClr val="000000"/>
              </a:solidFill>
            </a:endParaRPr>
          </a:p>
          <a:p>
            <a:pPr lvl="1"/>
            <a:r>
              <a:rPr lang="en-US" sz="2000" dirty="0">
                <a:solidFill>
                  <a:srgbClr val="000000"/>
                </a:solidFill>
              </a:rPr>
              <a:t>D.1 – Participants </a:t>
            </a:r>
          </a:p>
          <a:p>
            <a:pPr lvl="2"/>
            <a:r>
              <a:rPr lang="en-US" sz="2000" dirty="0">
                <a:solidFill>
                  <a:srgbClr val="000000"/>
                </a:solidFill>
              </a:rPr>
              <a:t>Check “yes” and add the organization/country if the individual’s primary affiliation is foreign and working in a foreign country</a:t>
            </a:r>
          </a:p>
          <a:p>
            <a:pPr lvl="3"/>
            <a:endParaRPr lang="en-US" dirty="0">
              <a:solidFill>
                <a:srgbClr val="000000"/>
              </a:solidFill>
            </a:endParaRPr>
          </a:p>
          <a:p>
            <a:pPr marL="571500" lvl="1" indent="0" eaLnBrk="1" hangingPunct="1">
              <a:spcBef>
                <a:spcPts val="1200"/>
              </a:spcBef>
              <a:spcAft>
                <a:spcPts val="600"/>
              </a:spcAft>
              <a:buNone/>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30</a:t>
            </a:fld>
            <a:endParaRPr lang="en-US" dirty="0"/>
          </a:p>
        </p:txBody>
      </p:sp>
    </p:spTree>
    <p:extLst>
      <p:ext uri="{BB962C8B-B14F-4D97-AF65-F5344CB8AC3E}">
        <p14:creationId xmlns:p14="http://schemas.microsoft.com/office/powerpoint/2010/main" val="126539073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solidFill>
                  <a:srgbClr val="000000"/>
                </a:solidFill>
              </a:rPr>
              <a:t>Tips for Foreign Investigators</a:t>
            </a:r>
            <a:endParaRPr lang="en-US" dirty="0"/>
          </a:p>
        </p:txBody>
      </p:sp>
      <p:sp>
        <p:nvSpPr>
          <p:cNvPr id="20483" name="Content Placeholder 2"/>
          <p:cNvSpPr>
            <a:spLocks noGrp="1"/>
          </p:cNvSpPr>
          <p:nvPr>
            <p:ph idx="1"/>
          </p:nvPr>
        </p:nvSpPr>
        <p:spPr>
          <a:xfrm>
            <a:off x="0" y="838200"/>
            <a:ext cx="8763000" cy="5486400"/>
          </a:xfrm>
        </p:spPr>
        <p:txBody>
          <a:bodyPr/>
          <a:lstStyle/>
          <a:p>
            <a:r>
              <a:rPr lang="en-US" sz="2400" dirty="0">
                <a:solidFill>
                  <a:srgbClr val="000000"/>
                </a:solidFill>
              </a:rPr>
              <a:t>NIH Grants Policy Statement (GPS) section 7.9.1 provides a subset of common, allowable costs.  The list is not all inclusive.</a:t>
            </a:r>
          </a:p>
          <a:p>
            <a:endParaRPr lang="en-US" sz="2400" dirty="0">
              <a:solidFill>
                <a:srgbClr val="000000"/>
              </a:solidFill>
            </a:endParaRPr>
          </a:p>
          <a:p>
            <a:r>
              <a:rPr lang="en-US" sz="2400" dirty="0">
                <a:solidFill>
                  <a:srgbClr val="000000"/>
                </a:solidFill>
              </a:rPr>
              <a:t>NIH GPS Section 16.6 provides unallowable costs and grant requirements for foreign grantees and foreign components. </a:t>
            </a:r>
          </a:p>
          <a:p>
            <a:endParaRPr lang="en-US" sz="2400" dirty="0">
              <a:solidFill>
                <a:srgbClr val="000000"/>
              </a:solidFill>
            </a:endParaRPr>
          </a:p>
          <a:p>
            <a:pPr lvl="1">
              <a:buNone/>
            </a:pPr>
            <a:r>
              <a:rPr lang="en-US" sz="1600" u="sng" dirty="0">
                <a:solidFill>
                  <a:srgbClr val="000000"/>
                </a:solidFill>
              </a:rPr>
              <a:t>Unallowable Costs </a:t>
            </a:r>
          </a:p>
          <a:p>
            <a:pPr lvl="1">
              <a:buNone/>
            </a:pPr>
            <a:endParaRPr lang="en-US" sz="1600" u="sng" dirty="0">
              <a:solidFill>
                <a:srgbClr val="000000"/>
              </a:solidFill>
            </a:endParaRPr>
          </a:p>
          <a:p>
            <a:pPr lvl="1"/>
            <a:r>
              <a:rPr lang="en-US" sz="1600" dirty="0">
                <a:solidFill>
                  <a:srgbClr val="000000"/>
                </a:solidFill>
              </a:rPr>
              <a:t>Major alterations and renovations (A&amp;R). Costs for major A&amp;R (&gt;$500,000). </a:t>
            </a:r>
          </a:p>
          <a:p>
            <a:pPr lvl="1"/>
            <a:endParaRPr lang="en-US" sz="1600" dirty="0">
              <a:solidFill>
                <a:srgbClr val="000000"/>
              </a:solidFill>
            </a:endParaRPr>
          </a:p>
          <a:p>
            <a:pPr lvl="1"/>
            <a:r>
              <a:rPr lang="en-US" sz="1600" dirty="0">
                <a:solidFill>
                  <a:srgbClr val="000000"/>
                </a:solidFill>
              </a:rPr>
              <a:t>Patient Care Costs are provided only in exceptional circumstances.</a:t>
            </a:r>
          </a:p>
          <a:p>
            <a:pPr lvl="1"/>
            <a:endParaRPr lang="en-US" sz="1600" dirty="0">
              <a:solidFill>
                <a:srgbClr val="000000"/>
              </a:solidFill>
            </a:endParaRPr>
          </a:p>
          <a:p>
            <a:pPr lvl="1"/>
            <a:r>
              <a:rPr lang="en-US" sz="1600" dirty="0">
                <a:solidFill>
                  <a:srgbClr val="000000"/>
                </a:solidFill>
              </a:rPr>
              <a:t>Grantees are reminded that they may not invest grant funds to defray the cost of inflation. </a:t>
            </a:r>
          </a:p>
          <a:p>
            <a:endParaRPr lang="en-US" sz="2400" dirty="0">
              <a:solidFill>
                <a:srgbClr val="000000"/>
              </a:solidFill>
            </a:endParaRPr>
          </a:p>
          <a:p>
            <a:endParaRPr lang="en-US" sz="2400" dirty="0">
              <a:solidFill>
                <a:srgbClr val="000000"/>
              </a:solidFill>
            </a:endParaRPr>
          </a:p>
          <a:p>
            <a:pPr marL="0" indent="0">
              <a:buNone/>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31</a:t>
            </a:fld>
            <a:endParaRPr lang="en-US" dirty="0"/>
          </a:p>
        </p:txBody>
      </p:sp>
    </p:spTree>
    <p:extLst>
      <p:ext uri="{BB962C8B-B14F-4D97-AF65-F5344CB8AC3E}">
        <p14:creationId xmlns:p14="http://schemas.microsoft.com/office/powerpoint/2010/main" val="37006485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Tips for Foreign Investigators</a:t>
            </a:r>
          </a:p>
        </p:txBody>
      </p:sp>
      <p:sp>
        <p:nvSpPr>
          <p:cNvPr id="3" name="Content Placeholder 2"/>
          <p:cNvSpPr>
            <a:spLocks noGrp="1"/>
          </p:cNvSpPr>
          <p:nvPr>
            <p:ph idx="1"/>
          </p:nvPr>
        </p:nvSpPr>
        <p:spPr>
          <a:xfrm>
            <a:off x="0" y="838200"/>
            <a:ext cx="8686800" cy="5638800"/>
          </a:xfrm>
        </p:spPr>
        <p:txBody>
          <a:bodyPr/>
          <a:lstStyle/>
          <a:p>
            <a:r>
              <a:rPr lang="en-US" dirty="0">
                <a:solidFill>
                  <a:srgbClr val="000000"/>
                </a:solidFill>
              </a:rPr>
              <a:t>Don’t forget about the Audit Requirements – required if expended </a:t>
            </a:r>
            <a:r>
              <a:rPr lang="en-US" dirty="0">
                <a:solidFill>
                  <a:srgbClr val="00B0F0"/>
                </a:solidFill>
              </a:rPr>
              <a:t>$750,000 </a:t>
            </a:r>
            <a:r>
              <a:rPr lang="en-US" dirty="0">
                <a:solidFill>
                  <a:srgbClr val="000000"/>
                </a:solidFill>
              </a:rPr>
              <a:t>or more in </a:t>
            </a:r>
            <a:r>
              <a:rPr lang="en-US" dirty="0">
                <a:solidFill>
                  <a:srgbClr val="00B0F0"/>
                </a:solidFill>
              </a:rPr>
              <a:t>HHS</a:t>
            </a:r>
            <a:r>
              <a:rPr lang="en-US" dirty="0">
                <a:solidFill>
                  <a:srgbClr val="000000"/>
                </a:solidFill>
              </a:rPr>
              <a:t> awards.</a:t>
            </a:r>
          </a:p>
          <a:p>
            <a:pPr marL="914400" lvl="2" indent="0">
              <a:buNone/>
            </a:pPr>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32</a:t>
            </a:fld>
            <a:endParaRPr lang="en-US" dirty="0"/>
          </a:p>
        </p:txBody>
      </p:sp>
    </p:spTree>
    <p:extLst>
      <p:ext uri="{BB962C8B-B14F-4D97-AF65-F5344CB8AC3E}">
        <p14:creationId xmlns:p14="http://schemas.microsoft.com/office/powerpoint/2010/main" val="1497916790"/>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solidFill>
                  <a:srgbClr val="000000"/>
                </a:solidFill>
              </a:rPr>
              <a:t>Select Agent Requirements</a:t>
            </a:r>
          </a:p>
        </p:txBody>
      </p:sp>
      <p:sp>
        <p:nvSpPr>
          <p:cNvPr id="24579" name="Rectangle 3"/>
          <p:cNvSpPr>
            <a:spLocks noGrp="1" noChangeArrowheads="1"/>
          </p:cNvSpPr>
          <p:nvPr>
            <p:ph type="body" idx="1"/>
          </p:nvPr>
        </p:nvSpPr>
        <p:spPr>
          <a:xfrm>
            <a:off x="0" y="1752600"/>
            <a:ext cx="8458200" cy="5486400"/>
          </a:xfrm>
        </p:spPr>
        <p:txBody>
          <a:bodyPr/>
          <a:lstStyle/>
          <a:p>
            <a:pPr eaLnBrk="1" hangingPunct="1">
              <a:lnSpc>
                <a:spcPct val="80000"/>
              </a:lnSpc>
            </a:pPr>
            <a:r>
              <a:rPr lang="en-US" sz="2800" dirty="0">
                <a:solidFill>
                  <a:srgbClr val="000000"/>
                </a:solidFill>
              </a:rPr>
              <a:t>Awardees who conduct research involving select agents must provide information satisfactory to the NIH that a process equivalent to that described in 42 CFR 73 for US institutions is in place and will be administered on behalf of all select agent work sponsored by NIH funds before using these funds for any work directly involving select agents. </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33</a:t>
            </a:fld>
            <a:endParaRPr lang="en-US" dirty="0"/>
          </a:p>
        </p:txBody>
      </p:sp>
    </p:spTree>
    <p:extLst>
      <p:ext uri="{BB962C8B-B14F-4D97-AF65-F5344CB8AC3E}">
        <p14:creationId xmlns:p14="http://schemas.microsoft.com/office/powerpoint/2010/main" val="19309587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solidFill>
                  <a:srgbClr val="000000"/>
                </a:solidFill>
              </a:rPr>
              <a:t>Select Agent Requirements</a:t>
            </a:r>
          </a:p>
        </p:txBody>
      </p:sp>
      <p:sp>
        <p:nvSpPr>
          <p:cNvPr id="25603" name="Rectangle 3"/>
          <p:cNvSpPr>
            <a:spLocks noGrp="1" noChangeArrowheads="1"/>
          </p:cNvSpPr>
          <p:nvPr>
            <p:ph type="body" idx="1"/>
          </p:nvPr>
        </p:nvSpPr>
        <p:spPr>
          <a:xfrm>
            <a:off x="0" y="1752600"/>
            <a:ext cx="9144000" cy="5486400"/>
          </a:xfrm>
        </p:spPr>
        <p:txBody>
          <a:bodyPr/>
          <a:lstStyle/>
          <a:p>
            <a:pPr eaLnBrk="1" hangingPunct="1">
              <a:lnSpc>
                <a:spcPct val="90000"/>
              </a:lnSpc>
            </a:pPr>
            <a:r>
              <a:rPr lang="en-US" sz="2800" dirty="0">
                <a:solidFill>
                  <a:srgbClr val="000000"/>
                </a:solidFill>
              </a:rPr>
              <a:t>Recipient must address key elements to NIH prior to use of funds. </a:t>
            </a:r>
          </a:p>
          <a:p>
            <a:pPr lvl="1" eaLnBrk="1" hangingPunct="1">
              <a:lnSpc>
                <a:spcPct val="90000"/>
              </a:lnSpc>
            </a:pPr>
            <a:r>
              <a:rPr lang="en-US" sz="2400" dirty="0">
                <a:solidFill>
                  <a:srgbClr val="000000"/>
                </a:solidFill>
              </a:rPr>
              <a:t>Safety</a:t>
            </a:r>
          </a:p>
          <a:p>
            <a:pPr lvl="1" eaLnBrk="1" hangingPunct="1">
              <a:lnSpc>
                <a:spcPct val="90000"/>
              </a:lnSpc>
            </a:pPr>
            <a:r>
              <a:rPr lang="en-US" sz="2400" dirty="0">
                <a:solidFill>
                  <a:srgbClr val="000000"/>
                </a:solidFill>
              </a:rPr>
              <a:t>Security </a:t>
            </a:r>
          </a:p>
          <a:p>
            <a:pPr lvl="1" eaLnBrk="1" hangingPunct="1">
              <a:lnSpc>
                <a:spcPct val="90000"/>
              </a:lnSpc>
            </a:pPr>
            <a:r>
              <a:rPr lang="en-US" sz="2400" dirty="0">
                <a:solidFill>
                  <a:srgbClr val="000000"/>
                </a:solidFill>
              </a:rPr>
              <a:t>Training </a:t>
            </a:r>
          </a:p>
          <a:p>
            <a:pPr lvl="1" eaLnBrk="1" hangingPunct="1">
              <a:lnSpc>
                <a:spcPct val="90000"/>
              </a:lnSpc>
            </a:pPr>
            <a:r>
              <a:rPr lang="en-US" sz="2400" dirty="0">
                <a:solidFill>
                  <a:srgbClr val="000000"/>
                </a:solidFill>
              </a:rPr>
              <a:t>Procedures for ensuring only approved/appropriate individuals have access to the select agent</a:t>
            </a:r>
          </a:p>
          <a:p>
            <a:pPr lvl="1" eaLnBrk="1" hangingPunct="1">
              <a:lnSpc>
                <a:spcPct val="90000"/>
              </a:lnSpc>
            </a:pPr>
            <a:r>
              <a:rPr lang="en-US" sz="2400" dirty="0">
                <a:solidFill>
                  <a:srgbClr val="000000"/>
                </a:solidFill>
              </a:rPr>
              <a:t>Any applicable local laws equivalent to 42 CFR 73</a:t>
            </a:r>
          </a:p>
          <a:p>
            <a:pPr lvl="1" eaLnBrk="1" hangingPunct="1">
              <a:lnSpc>
                <a:spcPct val="90000"/>
              </a:lnSpc>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34</a:t>
            </a:fld>
            <a:endParaRPr lang="en-US" dirty="0"/>
          </a:p>
        </p:txBody>
      </p:sp>
    </p:spTree>
    <p:extLst>
      <p:ext uri="{BB962C8B-B14F-4D97-AF65-F5344CB8AC3E}">
        <p14:creationId xmlns:p14="http://schemas.microsoft.com/office/powerpoint/2010/main" val="329141660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solidFill>
                  <a:srgbClr val="000000"/>
                </a:solidFill>
              </a:rPr>
              <a:t>Prior Approval</a:t>
            </a:r>
          </a:p>
        </p:txBody>
      </p:sp>
      <p:sp>
        <p:nvSpPr>
          <p:cNvPr id="27651" name="Rectangle 3"/>
          <p:cNvSpPr>
            <a:spLocks noGrp="1" noChangeArrowheads="1"/>
          </p:cNvSpPr>
          <p:nvPr>
            <p:ph type="body" idx="1"/>
          </p:nvPr>
        </p:nvSpPr>
        <p:spPr>
          <a:xfrm>
            <a:off x="0" y="838200"/>
            <a:ext cx="8458200" cy="5715000"/>
          </a:xfrm>
        </p:spPr>
        <p:txBody>
          <a:bodyPr/>
          <a:lstStyle/>
          <a:p>
            <a:r>
              <a:rPr lang="en-US" sz="2800" dirty="0">
                <a:solidFill>
                  <a:srgbClr val="000000"/>
                </a:solidFill>
              </a:rPr>
              <a:t>Change in Scope</a:t>
            </a:r>
          </a:p>
          <a:p>
            <a:endParaRPr lang="en-US" sz="2800" dirty="0">
              <a:solidFill>
                <a:srgbClr val="000000"/>
              </a:solidFill>
            </a:endParaRPr>
          </a:p>
          <a:p>
            <a:r>
              <a:rPr lang="en-US" sz="2800" dirty="0">
                <a:solidFill>
                  <a:srgbClr val="000000"/>
                </a:solidFill>
              </a:rPr>
              <a:t>Change of PD/PI </a:t>
            </a:r>
          </a:p>
          <a:p>
            <a:endParaRPr lang="en-US" sz="2800" dirty="0">
              <a:solidFill>
                <a:srgbClr val="000000"/>
              </a:solidFill>
            </a:endParaRPr>
          </a:p>
          <a:p>
            <a:r>
              <a:rPr lang="en-US" sz="2800" dirty="0">
                <a:solidFill>
                  <a:srgbClr val="000000"/>
                </a:solidFill>
              </a:rPr>
              <a:t>Carryover of unobligated balances – required if NoA includes a term and condition of award</a:t>
            </a:r>
          </a:p>
          <a:p>
            <a:endParaRPr lang="en-US" sz="2800" dirty="0">
              <a:solidFill>
                <a:srgbClr val="000000"/>
              </a:solidFill>
            </a:endParaRPr>
          </a:p>
          <a:p>
            <a:r>
              <a:rPr lang="en-US" sz="2800" dirty="0">
                <a:solidFill>
                  <a:srgbClr val="000000"/>
                </a:solidFill>
              </a:rPr>
              <a:t>Change or addition of a performance site within a foreign country</a:t>
            </a:r>
          </a:p>
          <a:p>
            <a:endParaRPr lang="en-US" sz="2800" dirty="0">
              <a:solidFill>
                <a:srgbClr val="000000"/>
              </a:solidFill>
            </a:endParaRPr>
          </a:p>
          <a:p>
            <a:endParaRPr lang="en-US" sz="2800" dirty="0">
              <a:solidFill>
                <a:srgbClr val="000000"/>
              </a:solidFill>
            </a:endParaRPr>
          </a:p>
          <a:p>
            <a:endParaRPr lang="en-US" sz="2800" dirty="0">
              <a:solidFill>
                <a:srgbClr val="000000"/>
              </a:solidFill>
            </a:endParaRPr>
          </a:p>
          <a:p>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35</a:t>
            </a:fld>
            <a:endParaRPr lang="en-US" dirty="0"/>
          </a:p>
        </p:txBody>
      </p:sp>
    </p:spTree>
    <p:extLst>
      <p:ext uri="{BB962C8B-B14F-4D97-AF65-F5344CB8AC3E}">
        <p14:creationId xmlns:p14="http://schemas.microsoft.com/office/powerpoint/2010/main" val="3082098566"/>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solidFill>
                  <a:srgbClr val="000000"/>
                </a:solidFill>
              </a:rPr>
              <a:t>Prior Approval</a:t>
            </a:r>
          </a:p>
        </p:txBody>
      </p:sp>
      <p:sp>
        <p:nvSpPr>
          <p:cNvPr id="27651" name="Rectangle 3"/>
          <p:cNvSpPr>
            <a:spLocks noGrp="1" noChangeArrowheads="1"/>
          </p:cNvSpPr>
          <p:nvPr>
            <p:ph type="body" idx="1"/>
          </p:nvPr>
        </p:nvSpPr>
        <p:spPr>
          <a:xfrm>
            <a:off x="0" y="838200"/>
            <a:ext cx="8686800" cy="5715000"/>
          </a:xfrm>
        </p:spPr>
        <p:txBody>
          <a:bodyPr/>
          <a:lstStyle/>
          <a:p>
            <a:r>
              <a:rPr lang="en-US" sz="2800" dirty="0">
                <a:solidFill>
                  <a:srgbClr val="000000"/>
                </a:solidFill>
              </a:rPr>
              <a:t>Transfer of a grant from foreign organization to domestic organization</a:t>
            </a:r>
          </a:p>
          <a:p>
            <a:endParaRPr lang="en-US" sz="2800" dirty="0">
              <a:solidFill>
                <a:srgbClr val="000000"/>
              </a:solidFill>
            </a:endParaRPr>
          </a:p>
          <a:p>
            <a:r>
              <a:rPr lang="en-US" sz="2800" dirty="0">
                <a:solidFill>
                  <a:srgbClr val="000000"/>
                </a:solidFill>
              </a:rPr>
              <a:t>Transfer of a grant to or between foreign or international organizations </a:t>
            </a:r>
          </a:p>
          <a:p>
            <a:pPr lvl="1"/>
            <a:r>
              <a:rPr lang="en-US" sz="2400" dirty="0">
                <a:solidFill>
                  <a:srgbClr val="00B0F0"/>
                </a:solidFill>
              </a:rPr>
              <a:t>Requires approval of the NIH and National Advisory Council or Board. </a:t>
            </a:r>
          </a:p>
          <a:p>
            <a:endParaRPr lang="en-US" sz="2800" dirty="0">
              <a:solidFill>
                <a:srgbClr val="000000"/>
              </a:solidFill>
            </a:endParaRPr>
          </a:p>
          <a:p>
            <a:r>
              <a:rPr lang="en-US" sz="2800" dirty="0">
                <a:solidFill>
                  <a:srgbClr val="000000"/>
                </a:solidFill>
              </a:rPr>
              <a:t>Contact NIH Program Officer/Grants Management Specialist for prior approvals</a:t>
            </a:r>
          </a:p>
          <a:p>
            <a:endParaRPr lang="en-US" sz="2800" dirty="0">
              <a:solidFill>
                <a:srgbClr val="000000"/>
              </a:solidFill>
            </a:endParaRPr>
          </a:p>
          <a:p>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36</a:t>
            </a:fld>
            <a:endParaRPr lang="en-US" dirty="0"/>
          </a:p>
        </p:txBody>
      </p:sp>
    </p:spTree>
    <p:extLst>
      <p:ext uri="{BB962C8B-B14F-4D97-AF65-F5344CB8AC3E}">
        <p14:creationId xmlns:p14="http://schemas.microsoft.com/office/powerpoint/2010/main" val="1840671166"/>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solidFill>
                  <a:srgbClr val="000000"/>
                </a:solidFill>
              </a:rPr>
              <a:t>Project Monitoring</a:t>
            </a:r>
          </a:p>
        </p:txBody>
      </p:sp>
      <p:sp>
        <p:nvSpPr>
          <p:cNvPr id="12291" name="Rectangle 3"/>
          <p:cNvSpPr>
            <a:spLocks noGrp="1" noChangeArrowheads="1"/>
          </p:cNvSpPr>
          <p:nvPr>
            <p:ph type="body" idx="1"/>
          </p:nvPr>
        </p:nvSpPr>
        <p:spPr>
          <a:xfrm>
            <a:off x="0" y="762000"/>
            <a:ext cx="8610600" cy="6096000"/>
          </a:xfrm>
        </p:spPr>
        <p:txBody>
          <a:bodyPr/>
          <a:lstStyle/>
          <a:p>
            <a:pPr marL="457200" eaLnBrk="1" hangingPunct="1">
              <a:spcBef>
                <a:spcPts val="1200"/>
              </a:spcBef>
              <a:spcAft>
                <a:spcPts val="600"/>
              </a:spcAft>
            </a:pPr>
            <a:r>
              <a:rPr lang="en-US" sz="2400" dirty="0">
                <a:solidFill>
                  <a:srgbClr val="000000"/>
                </a:solidFill>
              </a:rPr>
              <a:t>Monitoring Budget</a:t>
            </a:r>
          </a:p>
          <a:p>
            <a:pPr lvl="2"/>
            <a:r>
              <a:rPr lang="en-US" dirty="0">
                <a:solidFill>
                  <a:srgbClr val="000000"/>
                </a:solidFill>
              </a:rPr>
              <a:t>Time and effort reporting insufficient</a:t>
            </a:r>
          </a:p>
          <a:p>
            <a:pPr lvl="2"/>
            <a:r>
              <a:rPr lang="en-US" dirty="0">
                <a:solidFill>
                  <a:srgbClr val="000000"/>
                </a:solidFill>
              </a:rPr>
              <a:t>Applying 8% F&amp;A</a:t>
            </a:r>
          </a:p>
          <a:p>
            <a:pPr lvl="2"/>
            <a:r>
              <a:rPr lang="en-US" dirty="0">
                <a:solidFill>
                  <a:srgbClr val="000000"/>
                </a:solidFill>
              </a:rPr>
              <a:t>Must maintain grant funds in an interest-bearing account; however, interest earned in excess of</a:t>
            </a:r>
            <a:r>
              <a:rPr lang="en-US" dirty="0">
                <a:solidFill>
                  <a:srgbClr val="00B0F0"/>
                </a:solidFill>
              </a:rPr>
              <a:t> $500 </a:t>
            </a:r>
            <a:r>
              <a:rPr lang="en-US" dirty="0">
                <a:solidFill>
                  <a:srgbClr val="000000"/>
                </a:solidFill>
              </a:rPr>
              <a:t>per year in the aggregate on advances of Federal funds must be returned.</a:t>
            </a:r>
          </a:p>
          <a:p>
            <a:pPr lvl="2"/>
            <a:endParaRPr lang="en-US" dirty="0">
              <a:solidFill>
                <a:srgbClr val="000000"/>
              </a:solidFill>
            </a:endParaRPr>
          </a:p>
          <a:p>
            <a:pPr lvl="2"/>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37</a:t>
            </a:fld>
            <a:endParaRPr lang="en-US" dirty="0"/>
          </a:p>
        </p:txBody>
      </p:sp>
    </p:spTree>
    <p:extLst>
      <p:ext uri="{BB962C8B-B14F-4D97-AF65-F5344CB8AC3E}">
        <p14:creationId xmlns:p14="http://schemas.microsoft.com/office/powerpoint/2010/main" val="408081093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solidFill>
                  <a:srgbClr val="000000"/>
                </a:solidFill>
              </a:rPr>
              <a:t>Don’t Forget Closeout </a:t>
            </a:r>
          </a:p>
        </p:txBody>
      </p:sp>
      <p:sp>
        <p:nvSpPr>
          <p:cNvPr id="26627" name="Rectangle 3"/>
          <p:cNvSpPr>
            <a:spLocks noGrp="1" noChangeArrowheads="1"/>
          </p:cNvSpPr>
          <p:nvPr>
            <p:ph type="body" idx="1"/>
          </p:nvPr>
        </p:nvSpPr>
        <p:spPr>
          <a:xfrm>
            <a:off x="0" y="762000"/>
            <a:ext cx="8763000" cy="6096000"/>
          </a:xfrm>
        </p:spPr>
        <p:txBody>
          <a:bodyPr/>
          <a:lstStyle/>
          <a:p>
            <a:pPr fontAlgn="auto">
              <a:spcAft>
                <a:spcPts val="0"/>
              </a:spcAft>
              <a:defRPr/>
            </a:pPr>
            <a:r>
              <a:rPr lang="en-US" sz="2800" dirty="0">
                <a:solidFill>
                  <a:srgbClr val="000000"/>
                </a:solidFill>
                <a:cs typeface="Arial" pitchFamily="34" charset="0"/>
              </a:rPr>
              <a:t>Documents are due within </a:t>
            </a:r>
            <a:r>
              <a:rPr lang="en-US" sz="2800" u="sng" dirty="0">
                <a:solidFill>
                  <a:srgbClr val="00B0F0"/>
                </a:solidFill>
                <a:cs typeface="Arial" pitchFamily="34" charset="0"/>
              </a:rPr>
              <a:t>120 calendar days </a:t>
            </a:r>
            <a:r>
              <a:rPr lang="en-US" sz="2800" dirty="0">
                <a:solidFill>
                  <a:srgbClr val="000000"/>
                </a:solidFill>
                <a:cs typeface="Arial" pitchFamily="34" charset="0"/>
              </a:rPr>
              <a:t>of the end of grant support:</a:t>
            </a:r>
          </a:p>
          <a:p>
            <a:pPr lvl="1" fontAlgn="auto">
              <a:spcAft>
                <a:spcPts val="0"/>
              </a:spcAft>
              <a:buFont typeface="Arial" panose="020B0604020202020204" pitchFamily="34" charset="0"/>
              <a:buChar char="•"/>
              <a:defRPr/>
            </a:pPr>
            <a:r>
              <a:rPr lang="en-US" sz="2200" dirty="0">
                <a:solidFill>
                  <a:srgbClr val="000000"/>
                </a:solidFill>
                <a:cs typeface="Arial" pitchFamily="34" charset="0"/>
              </a:rPr>
              <a:t>Final Federal Financial Report (FFR) SF-425 Expenditure Data (submitted through eRA Commons);</a:t>
            </a:r>
          </a:p>
          <a:p>
            <a:pPr lvl="2" fontAlgn="auto">
              <a:spcAft>
                <a:spcPts val="0"/>
              </a:spcAft>
              <a:defRPr/>
            </a:pPr>
            <a:r>
              <a:rPr lang="en-US" sz="2000" dirty="0">
                <a:solidFill>
                  <a:srgbClr val="00B0F0"/>
                </a:solidFill>
                <a:cs typeface="Arial" pitchFamily="34" charset="0"/>
              </a:rPr>
              <a:t>Grantees must ensure there are no discrepancies between final FFR expenditure data and Payment Management System.</a:t>
            </a:r>
          </a:p>
          <a:p>
            <a:pPr lvl="2" fontAlgn="auto">
              <a:spcAft>
                <a:spcPts val="0"/>
              </a:spcAft>
              <a:defRPr/>
            </a:pPr>
            <a:r>
              <a:rPr lang="en-US" sz="2000" dirty="0">
                <a:solidFill>
                  <a:srgbClr val="00B0F0"/>
                </a:solidFill>
                <a:cs typeface="Arial" pitchFamily="34" charset="0"/>
              </a:rPr>
              <a:t>Reconcile award and expenditures</a:t>
            </a:r>
          </a:p>
          <a:p>
            <a:pPr lvl="3" fontAlgn="auto">
              <a:spcAft>
                <a:spcPts val="0"/>
              </a:spcAft>
              <a:defRPr/>
            </a:pPr>
            <a:r>
              <a:rPr lang="en-US" dirty="0">
                <a:solidFill>
                  <a:srgbClr val="00B0F0"/>
                </a:solidFill>
                <a:cs typeface="Arial" pitchFamily="34" charset="0"/>
              </a:rPr>
              <a:t>Review carefully for restricted funds or carryovers</a:t>
            </a:r>
          </a:p>
          <a:p>
            <a:pPr lvl="2" fontAlgn="auto">
              <a:spcAft>
                <a:spcPts val="0"/>
              </a:spcAft>
              <a:defRPr/>
            </a:pPr>
            <a:endParaRPr lang="en-US" sz="2000" dirty="0">
              <a:solidFill>
                <a:srgbClr val="FF0000"/>
              </a:solidFill>
              <a:cs typeface="Arial" pitchFamily="34" charset="0"/>
            </a:endParaRPr>
          </a:p>
          <a:p>
            <a:pPr lvl="1" fontAlgn="auto">
              <a:spcAft>
                <a:spcPts val="0"/>
              </a:spcAft>
              <a:buFont typeface="Arial" panose="020B0604020202020204" pitchFamily="34" charset="0"/>
              <a:buChar char="•"/>
              <a:defRPr/>
            </a:pPr>
            <a:r>
              <a:rPr lang="en-US" sz="2200" dirty="0">
                <a:solidFill>
                  <a:srgbClr val="000000"/>
                </a:solidFill>
                <a:cs typeface="Arial" pitchFamily="34" charset="0"/>
              </a:rPr>
              <a:t>Final Invention Statement &amp; Certification;</a:t>
            </a:r>
          </a:p>
          <a:p>
            <a:pPr lvl="1" fontAlgn="auto">
              <a:spcAft>
                <a:spcPts val="0"/>
              </a:spcAft>
              <a:buFont typeface="Arial" panose="020B0604020202020204" pitchFamily="34" charset="0"/>
              <a:buChar char="•"/>
              <a:defRPr/>
            </a:pPr>
            <a:endParaRPr lang="en-US" sz="2200" dirty="0">
              <a:solidFill>
                <a:srgbClr val="000000"/>
              </a:solidFill>
              <a:cs typeface="Arial" pitchFamily="34" charset="0"/>
            </a:endParaRPr>
          </a:p>
          <a:p>
            <a:pPr lvl="1">
              <a:buFont typeface="Arial" panose="020B0604020202020204" pitchFamily="34" charset="0"/>
              <a:buChar char="•"/>
              <a:defRPr/>
            </a:pPr>
            <a:r>
              <a:rPr lang="en-US" sz="2200" dirty="0">
                <a:solidFill>
                  <a:srgbClr val="000000"/>
                </a:solidFill>
                <a:cs typeface="Arial" pitchFamily="34" charset="0"/>
              </a:rPr>
              <a:t>Final RPPR (F-RPPR) and Interim-RPPR</a:t>
            </a:r>
          </a:p>
          <a:p>
            <a:pPr lvl="1" fontAlgn="auto">
              <a:spcAft>
                <a:spcPts val="0"/>
              </a:spcAft>
              <a:buFontTx/>
              <a:buChar char="–"/>
              <a:defRPr/>
            </a:pPr>
            <a:endParaRPr lang="en-US" sz="2200" dirty="0">
              <a:solidFill>
                <a:srgbClr val="000000"/>
              </a:solidFill>
              <a:cs typeface="Arial" pitchFamily="34" charset="0"/>
            </a:endParaRPr>
          </a:p>
          <a:p>
            <a:pPr>
              <a:buFont typeface="Arial" panose="020B0604020202020204" pitchFamily="34" charset="0"/>
              <a:buChar char="•"/>
              <a:defRPr/>
            </a:pPr>
            <a:endParaRPr lang="en-US" sz="2400" dirty="0">
              <a:solidFill>
                <a:srgbClr val="000000"/>
              </a:solidFill>
              <a:cs typeface="Arial" pitchFamily="34" charset="0"/>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38</a:t>
            </a:fld>
            <a:endParaRPr lang="en-US" dirty="0"/>
          </a:p>
        </p:txBody>
      </p:sp>
    </p:spTree>
    <p:extLst>
      <p:ext uri="{BB962C8B-B14F-4D97-AF65-F5344CB8AC3E}">
        <p14:creationId xmlns:p14="http://schemas.microsoft.com/office/powerpoint/2010/main" val="3942486735"/>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solidFill>
                  <a:srgbClr val="000000"/>
                </a:solidFill>
              </a:rPr>
              <a:t>Key Take-Aways</a:t>
            </a:r>
          </a:p>
        </p:txBody>
      </p:sp>
      <p:sp>
        <p:nvSpPr>
          <p:cNvPr id="26627" name="Rectangle 3"/>
          <p:cNvSpPr>
            <a:spLocks noGrp="1" noChangeArrowheads="1"/>
          </p:cNvSpPr>
          <p:nvPr>
            <p:ph type="body" idx="1"/>
          </p:nvPr>
        </p:nvSpPr>
        <p:spPr>
          <a:xfrm>
            <a:off x="0" y="838200"/>
            <a:ext cx="8991600" cy="6019800"/>
          </a:xfrm>
        </p:spPr>
        <p:txBody>
          <a:bodyPr/>
          <a:lstStyle/>
          <a:p>
            <a:pPr marL="0" indent="0">
              <a:buNone/>
            </a:pPr>
            <a:r>
              <a:rPr lang="en-US" sz="2800" dirty="0">
                <a:solidFill>
                  <a:srgbClr val="000000"/>
                </a:solidFill>
              </a:rPr>
              <a:t> </a:t>
            </a:r>
          </a:p>
          <a:p>
            <a:r>
              <a:rPr lang="en-US" sz="2800" dirty="0">
                <a:solidFill>
                  <a:srgbClr val="000000"/>
                </a:solidFill>
              </a:rPr>
              <a:t>Review the Notice of Award (</a:t>
            </a:r>
            <a:r>
              <a:rPr lang="en-US" sz="2800" dirty="0" err="1">
                <a:solidFill>
                  <a:srgbClr val="000000"/>
                </a:solidFill>
              </a:rPr>
              <a:t>NoA</a:t>
            </a:r>
            <a:r>
              <a:rPr lang="en-US" sz="2800" dirty="0">
                <a:solidFill>
                  <a:srgbClr val="000000"/>
                </a:solidFill>
              </a:rPr>
              <a:t>) for funding information and to determine:</a:t>
            </a:r>
          </a:p>
          <a:p>
            <a:pPr lvl="1"/>
            <a:r>
              <a:rPr lang="en-US" sz="2000" dirty="0">
                <a:solidFill>
                  <a:srgbClr val="000000"/>
                </a:solidFill>
              </a:rPr>
              <a:t>Streamlined Noncompeting Award Process (SNAP) vs. non-SNAP</a:t>
            </a:r>
          </a:p>
          <a:p>
            <a:pPr lvl="1"/>
            <a:r>
              <a:rPr lang="en-US" sz="2000" dirty="0">
                <a:solidFill>
                  <a:srgbClr val="000000"/>
                </a:solidFill>
              </a:rPr>
              <a:t>Automatic carryover authority</a:t>
            </a:r>
          </a:p>
          <a:p>
            <a:endParaRPr lang="en-US" sz="2800" dirty="0">
              <a:solidFill>
                <a:srgbClr val="000000"/>
              </a:solidFill>
            </a:endParaRPr>
          </a:p>
          <a:p>
            <a:r>
              <a:rPr lang="en-US" sz="2800" dirty="0">
                <a:solidFill>
                  <a:srgbClr val="000000"/>
                </a:solidFill>
              </a:rPr>
              <a:t>Federal Financial Report (FFR)</a:t>
            </a:r>
          </a:p>
          <a:p>
            <a:pPr lvl="1"/>
            <a:r>
              <a:rPr lang="en-US" sz="2000" dirty="0">
                <a:solidFill>
                  <a:srgbClr val="000000"/>
                </a:solidFill>
              </a:rPr>
              <a:t>For non-SNAP awards - required annually</a:t>
            </a:r>
          </a:p>
          <a:p>
            <a:pPr lvl="1"/>
            <a:r>
              <a:rPr lang="en-US" sz="2000" dirty="0">
                <a:solidFill>
                  <a:srgbClr val="000000"/>
                </a:solidFill>
              </a:rPr>
              <a:t>For SNAP awards - required at end of the competitive segment</a:t>
            </a:r>
          </a:p>
          <a:p>
            <a:pPr lvl="1"/>
            <a:endParaRPr lang="en-US" sz="2400" dirty="0">
              <a:solidFill>
                <a:srgbClr val="000000"/>
              </a:solidFill>
            </a:endParaRPr>
          </a:p>
          <a:p>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39</a:t>
            </a:fld>
            <a:endParaRPr lang="en-US" dirty="0"/>
          </a:p>
        </p:txBody>
      </p:sp>
    </p:spTree>
    <p:extLst>
      <p:ext uri="{BB962C8B-B14F-4D97-AF65-F5344CB8AC3E}">
        <p14:creationId xmlns:p14="http://schemas.microsoft.com/office/powerpoint/2010/main" val="60210260"/>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0" y="914399"/>
            <a:ext cx="8458200" cy="5521325"/>
          </a:xfrm>
        </p:spPr>
        <p:txBody>
          <a:bodyPr>
            <a:normAutofit/>
          </a:bodyPr>
          <a:lstStyle/>
          <a:p>
            <a:pPr marL="0" indent="0">
              <a:buNone/>
            </a:pPr>
            <a:r>
              <a:rPr lang="en-US" sz="2800" dirty="0">
                <a:solidFill>
                  <a:srgbClr val="111111"/>
                </a:solidFill>
              </a:rPr>
              <a:t>How NIH invests globally:</a:t>
            </a:r>
          </a:p>
          <a:p>
            <a:pPr marL="0" indent="0">
              <a:buNone/>
            </a:pPr>
            <a:endParaRPr lang="en-US" sz="2800" dirty="0">
              <a:solidFill>
                <a:srgbClr val="111111"/>
              </a:solidFill>
            </a:endParaRPr>
          </a:p>
          <a:p>
            <a:pPr lvl="1"/>
            <a:r>
              <a:rPr lang="en-US" dirty="0">
                <a:solidFill>
                  <a:srgbClr val="111111"/>
                </a:solidFill>
              </a:rPr>
              <a:t>Direct foreign grants</a:t>
            </a:r>
          </a:p>
          <a:p>
            <a:pPr lvl="1"/>
            <a:r>
              <a:rPr lang="en-US" dirty="0">
                <a:solidFill>
                  <a:srgbClr val="111111"/>
                </a:solidFill>
              </a:rPr>
              <a:t>Domestic grants with foreign components</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a:t>
            </a:fld>
            <a:endParaRPr lang="en-US" dirty="0"/>
          </a:p>
        </p:txBody>
      </p:sp>
      <p:graphicFrame>
        <p:nvGraphicFramePr>
          <p:cNvPr id="4" name="Table 4">
            <a:extLst>
              <a:ext uri="{FF2B5EF4-FFF2-40B4-BE49-F238E27FC236}">
                <a16:creationId xmlns:a16="http://schemas.microsoft.com/office/drawing/2014/main" id="{58EFFFA8-E988-45B2-B6FA-C2795B2BD00F}"/>
              </a:ext>
            </a:extLst>
          </p:cNvPr>
          <p:cNvGraphicFramePr>
            <a:graphicFrameLocks noGrp="1"/>
          </p:cNvGraphicFramePr>
          <p:nvPr>
            <p:extLst>
              <p:ext uri="{D42A27DB-BD31-4B8C-83A1-F6EECF244321}">
                <p14:modId xmlns:p14="http://schemas.microsoft.com/office/powerpoint/2010/main" val="2662621448"/>
              </p:ext>
            </p:extLst>
          </p:nvPr>
        </p:nvGraphicFramePr>
        <p:xfrm>
          <a:off x="914400" y="3536316"/>
          <a:ext cx="7543800" cy="2407285"/>
        </p:xfrm>
        <a:graphic>
          <a:graphicData uri="http://schemas.openxmlformats.org/drawingml/2006/table">
            <a:tbl>
              <a:tblPr firstRow="1" bandRow="1">
                <a:tableStyleId>{073A0DAA-6AF3-43AB-8588-CEC1D06C72B9}</a:tableStyleId>
              </a:tblPr>
              <a:tblGrid>
                <a:gridCol w="2514600">
                  <a:extLst>
                    <a:ext uri="{9D8B030D-6E8A-4147-A177-3AD203B41FA5}">
                      <a16:colId xmlns:a16="http://schemas.microsoft.com/office/drawing/2014/main" val="2213276091"/>
                    </a:ext>
                  </a:extLst>
                </a:gridCol>
                <a:gridCol w="2514600">
                  <a:extLst>
                    <a:ext uri="{9D8B030D-6E8A-4147-A177-3AD203B41FA5}">
                      <a16:colId xmlns:a16="http://schemas.microsoft.com/office/drawing/2014/main" val="713450059"/>
                    </a:ext>
                  </a:extLst>
                </a:gridCol>
                <a:gridCol w="2514600">
                  <a:extLst>
                    <a:ext uri="{9D8B030D-6E8A-4147-A177-3AD203B41FA5}">
                      <a16:colId xmlns:a16="http://schemas.microsoft.com/office/drawing/2014/main" val="1598966302"/>
                    </a:ext>
                  </a:extLst>
                </a:gridCol>
              </a:tblGrid>
              <a:tr h="370840">
                <a:tc>
                  <a:txBody>
                    <a:bodyPr/>
                    <a:lstStyle/>
                    <a:p>
                      <a:pPr algn="ctr" fontAlgn="b"/>
                      <a:r>
                        <a:rPr lang="en-US" sz="2000" u="none" strike="noStrike" dirty="0">
                          <a:effectLst/>
                        </a:rPr>
                        <a:t>Fiscal Year</a:t>
                      </a:r>
                      <a:endParaRPr lang="en-US" sz="2000" b="1" i="0" u="none" strike="noStrike" dirty="0">
                        <a:solidFill>
                          <a:srgbClr val="111111"/>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Direct Foreign Awards</a:t>
                      </a:r>
                      <a:endParaRPr lang="en-US" sz="2000" b="1" i="0" u="none" strike="noStrike" dirty="0">
                        <a:solidFill>
                          <a:srgbClr val="111111"/>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Domestic Awards with Foreign Component</a:t>
                      </a:r>
                      <a:endParaRPr lang="en-US" sz="2000" b="1" i="0" u="none" strike="noStrike" dirty="0">
                        <a:solidFill>
                          <a:srgbClr val="11111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0322950"/>
                  </a:ext>
                </a:extLst>
              </a:tr>
              <a:tr h="370840">
                <a:tc>
                  <a:txBody>
                    <a:bodyPr/>
                    <a:lstStyle/>
                    <a:p>
                      <a:pPr algn="ctr" fontAlgn="b"/>
                      <a:r>
                        <a:rPr lang="en-US" sz="2000" u="none" strike="noStrike" dirty="0">
                          <a:effectLst/>
                        </a:rPr>
                        <a:t>2017</a:t>
                      </a:r>
                      <a:endParaRPr lang="en-US" sz="2000" b="1" i="0" u="none" strike="noStrike" dirty="0">
                        <a:solidFill>
                          <a:srgbClr val="111111"/>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498</a:t>
                      </a:r>
                      <a:endParaRPr lang="en-US" sz="2000" b="1" i="0" u="none" strike="noStrike" dirty="0">
                        <a:solidFill>
                          <a:srgbClr val="111111"/>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6345</a:t>
                      </a:r>
                      <a:endParaRPr lang="en-US" sz="2000" b="1" i="0" u="none" strike="noStrike" dirty="0">
                        <a:solidFill>
                          <a:srgbClr val="11111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2698803"/>
                  </a:ext>
                </a:extLst>
              </a:tr>
              <a:tr h="370840">
                <a:tc>
                  <a:txBody>
                    <a:bodyPr/>
                    <a:lstStyle/>
                    <a:p>
                      <a:pPr algn="ctr" fontAlgn="b"/>
                      <a:r>
                        <a:rPr lang="en-US" sz="2000" u="none" strike="noStrike" dirty="0">
                          <a:effectLst/>
                        </a:rPr>
                        <a:t>2018</a:t>
                      </a:r>
                      <a:endParaRPr lang="en-US" sz="2000" b="1" i="0" u="none" strike="noStrike" dirty="0">
                        <a:solidFill>
                          <a:srgbClr val="111111"/>
                        </a:solidFill>
                        <a:effectLst/>
                        <a:latin typeface="Calibri" panose="020F0502020204030204" pitchFamily="34" charset="0"/>
                      </a:endParaRPr>
                    </a:p>
                  </a:txBody>
                  <a:tcPr marL="9525" marR="9525" marT="9525"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strike="noStrike" dirty="0">
                          <a:effectLst/>
                        </a:rPr>
                        <a:t>544</a:t>
                      </a:r>
                      <a:endParaRPr lang="en-US" sz="2000" b="1" i="0" u="none" strike="noStrike" dirty="0">
                        <a:solidFill>
                          <a:srgbClr val="111111"/>
                        </a:solidFill>
                        <a:effectLst/>
                        <a:latin typeface="Calibri" panose="020F0502020204030204" pitchFamily="34" charset="0"/>
                      </a:endParaRPr>
                    </a:p>
                  </a:txBody>
                  <a:tcPr marL="9525" marR="9525" marT="9525"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strike="noStrike" dirty="0">
                          <a:effectLst/>
                        </a:rPr>
                        <a:t>6958</a:t>
                      </a:r>
                      <a:endParaRPr lang="en-US" sz="2000" b="1" i="0" u="none" strike="noStrike" dirty="0">
                        <a:solidFill>
                          <a:srgbClr val="11111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7248244"/>
                  </a:ext>
                </a:extLst>
              </a:tr>
              <a:tr h="370840">
                <a:tc>
                  <a:txBody>
                    <a:bodyPr/>
                    <a:lstStyle/>
                    <a:p>
                      <a:pPr algn="ctr"/>
                      <a:r>
                        <a:rPr lang="en-US" sz="2000" u="none" strike="noStrike" dirty="0">
                          <a:effectLst/>
                        </a:rPr>
                        <a:t>2019</a:t>
                      </a:r>
                      <a:endParaRPr lang="en-US" sz="2000" dirty="0"/>
                    </a:p>
                  </a:txBody>
                  <a:tcPr marL="9525" marR="9525" marT="9525" marB="0" anchor="b"/>
                </a:tc>
                <a:tc>
                  <a:txBody>
                    <a:bodyPr/>
                    <a:lstStyle/>
                    <a:p>
                      <a:pPr algn="ctr"/>
                      <a:r>
                        <a:rPr lang="en-US" sz="2000" dirty="0"/>
                        <a:t> 548</a:t>
                      </a:r>
                      <a:endParaRPr lang="en-US" sz="2000" b="1" dirty="0">
                        <a:solidFill>
                          <a:srgbClr val="000000"/>
                        </a:solidFill>
                      </a:endParaRPr>
                    </a:p>
                  </a:txBody>
                  <a:tcPr marL="9525" marR="9525" marT="9525" marB="0" anchor="b"/>
                </a:tc>
                <a:tc>
                  <a:txBody>
                    <a:bodyPr/>
                    <a:lstStyle/>
                    <a:p>
                      <a:pPr algn="ctr"/>
                      <a:r>
                        <a:rPr lang="en-US" sz="2000" kern="1200" dirty="0">
                          <a:effectLst/>
                        </a:rPr>
                        <a:t>7,512</a:t>
                      </a:r>
                      <a:endParaRPr lang="en-US" sz="2000" b="1" dirty="0">
                        <a:solidFill>
                          <a:srgbClr val="000000"/>
                        </a:solidFill>
                      </a:endParaRPr>
                    </a:p>
                  </a:txBody>
                  <a:tcPr marL="9525" marR="9525" marT="9525" marB="0" anchor="b"/>
                </a:tc>
                <a:extLst>
                  <a:ext uri="{0D108BD9-81ED-4DB2-BD59-A6C34878D82A}">
                    <a16:rowId xmlns:a16="http://schemas.microsoft.com/office/drawing/2014/main" val="2610979295"/>
                  </a:ext>
                </a:extLst>
              </a:tr>
              <a:tr h="370840">
                <a:tc>
                  <a:txBody>
                    <a:bodyPr/>
                    <a:lstStyle/>
                    <a:p>
                      <a:pPr algn="ctr"/>
                      <a:r>
                        <a:rPr lang="en-US" sz="2000" dirty="0"/>
                        <a:t>2020</a:t>
                      </a:r>
                      <a:endParaRPr lang="en-US" sz="2000" b="1" dirty="0">
                        <a:solidFill>
                          <a:srgbClr val="000000"/>
                        </a:solidFill>
                      </a:endParaRPr>
                    </a:p>
                  </a:txBody>
                  <a:tcPr marL="9525" marR="9525" marT="9525" marB="0" anchor="b"/>
                </a:tc>
                <a:tc>
                  <a:txBody>
                    <a:bodyPr/>
                    <a:lstStyle/>
                    <a:p>
                      <a:pPr algn="ctr"/>
                      <a:r>
                        <a:rPr lang="en-US" sz="2000" dirty="0"/>
                        <a:t>586</a:t>
                      </a:r>
                      <a:endParaRPr lang="en-US" sz="2000" b="1" dirty="0">
                        <a:solidFill>
                          <a:srgbClr val="000000"/>
                        </a:solidFill>
                      </a:endParaRPr>
                    </a:p>
                  </a:txBody>
                  <a:tcPr marL="9525" marR="9525" marT="9525" marB="0" anchor="b"/>
                </a:tc>
                <a:tc>
                  <a:txBody>
                    <a:bodyPr/>
                    <a:lstStyle/>
                    <a:p>
                      <a:pPr algn="ctr"/>
                      <a:r>
                        <a:rPr lang="en-US" sz="2000" dirty="0"/>
                        <a:t>8,348</a:t>
                      </a:r>
                      <a:endParaRPr lang="en-US" sz="2000" b="1" dirty="0">
                        <a:solidFill>
                          <a:srgbClr val="000000"/>
                        </a:solidFill>
                      </a:endParaRPr>
                    </a:p>
                  </a:txBody>
                  <a:tcPr marL="9525" marR="9525" marT="9525" marB="0" anchor="b"/>
                </a:tc>
                <a:extLst>
                  <a:ext uri="{0D108BD9-81ED-4DB2-BD59-A6C34878D82A}">
                    <a16:rowId xmlns:a16="http://schemas.microsoft.com/office/drawing/2014/main" val="3218777222"/>
                  </a:ext>
                </a:extLst>
              </a:tr>
            </a:tbl>
          </a:graphicData>
        </a:graphic>
      </p:graphicFrame>
    </p:spTree>
    <p:extLst>
      <p:ext uri="{BB962C8B-B14F-4D97-AF65-F5344CB8AC3E}">
        <p14:creationId xmlns:p14="http://schemas.microsoft.com/office/powerpoint/2010/main" val="150270736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Key Take-Aways</a:t>
            </a:r>
          </a:p>
        </p:txBody>
      </p:sp>
      <p:sp>
        <p:nvSpPr>
          <p:cNvPr id="3" name="Content Placeholder 2"/>
          <p:cNvSpPr>
            <a:spLocks noGrp="1"/>
          </p:cNvSpPr>
          <p:nvPr>
            <p:ph idx="1"/>
          </p:nvPr>
        </p:nvSpPr>
        <p:spPr>
          <a:xfrm>
            <a:off x="0" y="838200"/>
            <a:ext cx="8686800" cy="5638800"/>
          </a:xfrm>
        </p:spPr>
        <p:txBody>
          <a:bodyPr/>
          <a:lstStyle/>
          <a:p>
            <a:r>
              <a:rPr lang="en-US" sz="2800" dirty="0">
                <a:solidFill>
                  <a:srgbClr val="000000"/>
                </a:solidFill>
              </a:rPr>
              <a:t>Consult NIH Grants Policy Statement for policies and compliance requirements </a:t>
            </a:r>
          </a:p>
          <a:p>
            <a:r>
              <a:rPr lang="en-US" sz="2800" dirty="0">
                <a:solidFill>
                  <a:srgbClr val="000000"/>
                </a:solidFill>
              </a:rPr>
              <a:t>Have SOPs</a:t>
            </a:r>
          </a:p>
          <a:p>
            <a:r>
              <a:rPr lang="en-US" sz="2800" dirty="0">
                <a:solidFill>
                  <a:srgbClr val="000000"/>
                </a:solidFill>
              </a:rPr>
              <a:t>Follow four cost principles:</a:t>
            </a:r>
          </a:p>
          <a:p>
            <a:pPr marL="914400" lvl="1" indent="-457200">
              <a:buAutoNum type="arabicPeriod"/>
            </a:pPr>
            <a:r>
              <a:rPr lang="en-US" sz="1800" u="sng" dirty="0">
                <a:solidFill>
                  <a:srgbClr val="000000"/>
                </a:solidFill>
              </a:rPr>
              <a:t>Reasonableness</a:t>
            </a:r>
            <a:r>
              <a:rPr lang="en-US" sz="1800" dirty="0">
                <a:solidFill>
                  <a:srgbClr val="000000"/>
                </a:solidFill>
              </a:rPr>
              <a:t> – The dollar amount is within the limitations that a prudent person would pay for the good or service.</a:t>
            </a:r>
          </a:p>
          <a:p>
            <a:pPr marL="914400" lvl="1" indent="-457200">
              <a:buAutoNum type="arabicPeriod"/>
            </a:pPr>
            <a:endParaRPr lang="en-US" sz="1800" dirty="0">
              <a:solidFill>
                <a:srgbClr val="000000"/>
              </a:solidFill>
            </a:endParaRPr>
          </a:p>
          <a:p>
            <a:pPr marL="914400" lvl="1" indent="-457200">
              <a:buAutoNum type="arabicPeriod" startAt="2"/>
            </a:pPr>
            <a:r>
              <a:rPr lang="en-US" sz="1800" u="sng" dirty="0">
                <a:solidFill>
                  <a:srgbClr val="000000"/>
                </a:solidFill>
              </a:rPr>
              <a:t>Allocability</a:t>
            </a:r>
            <a:r>
              <a:rPr lang="en-US" sz="1800" dirty="0">
                <a:solidFill>
                  <a:srgbClr val="000000"/>
                </a:solidFill>
              </a:rPr>
              <a:t> – The goods or services that can be assigned directly to the grant.</a:t>
            </a:r>
          </a:p>
          <a:p>
            <a:pPr marL="914400" lvl="1" indent="-457200">
              <a:buAutoNum type="arabicPeriod" startAt="2"/>
            </a:pPr>
            <a:endParaRPr lang="en-US" sz="1800" dirty="0">
              <a:solidFill>
                <a:srgbClr val="000000"/>
              </a:solidFill>
            </a:endParaRPr>
          </a:p>
          <a:p>
            <a:pPr marL="914400" lvl="1" indent="-457200">
              <a:buFontTx/>
              <a:buAutoNum type="arabicPeriod" startAt="2"/>
            </a:pPr>
            <a:r>
              <a:rPr lang="en-US" sz="1800" u="sng" dirty="0">
                <a:solidFill>
                  <a:srgbClr val="000000"/>
                </a:solidFill>
              </a:rPr>
              <a:t>Consistency</a:t>
            </a:r>
            <a:r>
              <a:rPr lang="en-US" sz="1800" dirty="0">
                <a:solidFill>
                  <a:srgbClr val="000000"/>
                </a:solidFill>
              </a:rPr>
              <a:t> – Routinely applied to the same category.</a:t>
            </a:r>
          </a:p>
          <a:p>
            <a:pPr marL="914400" lvl="1" indent="-457200">
              <a:buFontTx/>
              <a:buAutoNum type="arabicPeriod" startAt="2"/>
            </a:pPr>
            <a:endParaRPr lang="en-US" sz="1800" dirty="0">
              <a:solidFill>
                <a:srgbClr val="000000"/>
              </a:solidFill>
            </a:endParaRPr>
          </a:p>
          <a:p>
            <a:pPr marL="914400" lvl="1" indent="-457200">
              <a:buAutoNum type="arabicPeriod" startAt="4"/>
            </a:pPr>
            <a:r>
              <a:rPr lang="en-US" sz="1800" u="sng" dirty="0">
                <a:solidFill>
                  <a:srgbClr val="000000"/>
                </a:solidFill>
              </a:rPr>
              <a:t>Conformance</a:t>
            </a:r>
            <a:r>
              <a:rPr lang="en-US" sz="1800" dirty="0">
                <a:solidFill>
                  <a:srgbClr val="000000"/>
                </a:solidFill>
              </a:rPr>
              <a:t> – Test of allowability.  Grants costs </a:t>
            </a:r>
          </a:p>
          <a:p>
            <a:pPr marL="857250" lvl="2" indent="0">
              <a:buNone/>
            </a:pPr>
            <a:r>
              <a:rPr lang="en-US" sz="1800" dirty="0">
                <a:solidFill>
                  <a:srgbClr val="000000"/>
                </a:solidFill>
              </a:rPr>
              <a:t>must conform to the “Allowability of costs/Activities” section of the NIH Grants Policy Statement.</a:t>
            </a:r>
          </a:p>
          <a:p>
            <a:pPr lvl="2"/>
            <a:endParaRPr lang="en-US" dirty="0">
              <a:solidFill>
                <a:srgbClr val="000000"/>
              </a:solidFill>
            </a:endParaRPr>
          </a:p>
          <a:p>
            <a:pPr marL="914400" lvl="2" indent="0">
              <a:buNone/>
            </a:pPr>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40</a:t>
            </a:fld>
            <a:endParaRPr lang="en-US" dirty="0"/>
          </a:p>
        </p:txBody>
      </p:sp>
    </p:spTree>
    <p:extLst>
      <p:ext uri="{BB962C8B-B14F-4D97-AF65-F5344CB8AC3E}">
        <p14:creationId xmlns:p14="http://schemas.microsoft.com/office/powerpoint/2010/main" val="712925862"/>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rgbClr val="000000"/>
                </a:solidFill>
              </a:rPr>
              <a:t>Key Take-Aways</a:t>
            </a:r>
            <a:endParaRPr lang="en-US" dirty="0"/>
          </a:p>
        </p:txBody>
      </p:sp>
      <p:sp>
        <p:nvSpPr>
          <p:cNvPr id="29699" name="Content Placeholder 2"/>
          <p:cNvSpPr>
            <a:spLocks noGrp="1"/>
          </p:cNvSpPr>
          <p:nvPr>
            <p:ph idx="1"/>
          </p:nvPr>
        </p:nvSpPr>
        <p:spPr/>
        <p:txBody>
          <a:bodyPr/>
          <a:lstStyle/>
          <a:p>
            <a:r>
              <a:rPr lang="en-US" dirty="0">
                <a:solidFill>
                  <a:srgbClr val="000000"/>
                </a:solidFill>
              </a:rPr>
              <a:t>Communication</a:t>
            </a:r>
          </a:p>
          <a:p>
            <a:pPr lvl="1"/>
            <a:r>
              <a:rPr lang="en-US" dirty="0">
                <a:solidFill>
                  <a:srgbClr val="000000"/>
                </a:solidFill>
              </a:rPr>
              <a:t>Most foreign institutions need assistance in understanding NIH requirements</a:t>
            </a:r>
          </a:p>
          <a:p>
            <a:pPr lvl="1"/>
            <a:endParaRPr lang="en-US" dirty="0">
              <a:solidFill>
                <a:srgbClr val="000000"/>
              </a:solidFill>
            </a:endParaRPr>
          </a:p>
          <a:p>
            <a:r>
              <a:rPr lang="en-US" dirty="0">
                <a:solidFill>
                  <a:srgbClr val="000000"/>
                </a:solidFill>
              </a:rPr>
              <a:t>Understand their unique policies, regulations and practices </a:t>
            </a:r>
          </a:p>
          <a:p>
            <a:endParaRPr lang="en-US" dirty="0">
              <a:solidFill>
                <a:srgbClr val="000000"/>
              </a:solidFill>
            </a:endParaRPr>
          </a:p>
          <a:p>
            <a:r>
              <a:rPr lang="en-US" dirty="0">
                <a:solidFill>
                  <a:srgbClr val="000000"/>
                </a:solidFill>
              </a:rPr>
              <a:t>Be involved for the long term </a:t>
            </a:r>
          </a:p>
          <a:p>
            <a:endParaRPr lang="en-US" dirty="0">
              <a:solidFill>
                <a:srgbClr val="000000"/>
              </a:solidFill>
            </a:endParaRPr>
          </a:p>
          <a:p>
            <a:r>
              <a:rPr lang="en-US" dirty="0">
                <a:solidFill>
                  <a:srgbClr val="000000"/>
                </a:solidFill>
              </a:rPr>
              <a:t>Be patient</a:t>
            </a:r>
          </a:p>
          <a:p>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41</a:t>
            </a:fld>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16C9-A966-477D-B365-02C5F480FA37}"/>
              </a:ext>
            </a:extLst>
          </p:cNvPr>
          <p:cNvSpPr>
            <a:spLocks noGrp="1"/>
          </p:cNvSpPr>
          <p:nvPr>
            <p:ph type="title"/>
          </p:nvPr>
        </p:nvSpPr>
        <p:spPr/>
        <p:txBody>
          <a:bodyPr/>
          <a:lstStyle/>
          <a:p>
            <a:r>
              <a:rPr lang="en-US" dirty="0"/>
              <a:t>Information for Foreign</a:t>
            </a:r>
            <a:r>
              <a:rPr lang="en-US" baseline="0" dirty="0"/>
              <a:t> Grants</a:t>
            </a:r>
            <a:endParaRPr lang="en-US" dirty="0"/>
          </a:p>
        </p:txBody>
      </p:sp>
      <p:sp>
        <p:nvSpPr>
          <p:cNvPr id="3" name="Content Placeholder 2">
            <a:extLst>
              <a:ext uri="{FF2B5EF4-FFF2-40B4-BE49-F238E27FC236}">
                <a16:creationId xmlns:a16="http://schemas.microsoft.com/office/drawing/2014/main" id="{0502A43E-1B43-421F-9E18-D1987EA62CA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D8312A9-3197-4323-AFB0-F352D86F8FD2}"/>
              </a:ext>
            </a:extLst>
          </p:cNvPr>
          <p:cNvSpPr>
            <a:spLocks noGrp="1"/>
          </p:cNvSpPr>
          <p:nvPr>
            <p:ph type="sldNum" sz="quarter" idx="12"/>
          </p:nvPr>
        </p:nvSpPr>
        <p:spPr/>
        <p:txBody>
          <a:bodyPr/>
          <a:lstStyle/>
          <a:p>
            <a:pPr>
              <a:defRPr/>
            </a:pPr>
            <a:fld id="{0E1B4CA4-B81C-483E-ABBD-1388E88B8102}" type="slidenum">
              <a:rPr lang="en-US" smtClean="0"/>
              <a:pPr>
                <a:defRPr/>
              </a:pPr>
              <a:t>42</a:t>
            </a:fld>
            <a:endParaRPr lang="en-US"/>
          </a:p>
        </p:txBody>
      </p:sp>
      <p:pic>
        <p:nvPicPr>
          <p:cNvPr id="5" name="Picture 4" descr="Information for Foreign Grants web page.">
            <a:extLst>
              <a:ext uri="{FF2B5EF4-FFF2-40B4-BE49-F238E27FC236}">
                <a16:creationId xmlns:a16="http://schemas.microsoft.com/office/drawing/2014/main" id="{744665E2-E720-4794-AC70-DDC3573706C7}"/>
              </a:ext>
            </a:extLst>
          </p:cNvPr>
          <p:cNvPicPr>
            <a:picLocks noChangeAspect="1"/>
          </p:cNvPicPr>
          <p:nvPr/>
        </p:nvPicPr>
        <p:blipFill>
          <a:blip r:embed="rId2"/>
          <a:stretch>
            <a:fillRect/>
          </a:stretch>
        </p:blipFill>
        <p:spPr>
          <a:xfrm>
            <a:off x="0" y="1"/>
            <a:ext cx="9144000" cy="6858000"/>
          </a:xfrm>
          <a:prstGeom prst="rect">
            <a:avLst/>
          </a:prstGeom>
        </p:spPr>
      </p:pic>
      <p:sp>
        <p:nvSpPr>
          <p:cNvPr id="6" name="TextBox 5" descr="https://grants.nih.gov/grants/foreign/index.htm">
            <a:extLst>
              <a:ext uri="{FF2B5EF4-FFF2-40B4-BE49-F238E27FC236}">
                <a16:creationId xmlns:a16="http://schemas.microsoft.com/office/drawing/2014/main" id="{F475B26C-2868-44BF-91A9-22EB29FE2209}"/>
              </a:ext>
            </a:extLst>
          </p:cNvPr>
          <p:cNvSpPr txBox="1"/>
          <p:nvPr/>
        </p:nvSpPr>
        <p:spPr>
          <a:xfrm>
            <a:off x="2743200" y="1219200"/>
            <a:ext cx="5029200" cy="369332"/>
          </a:xfrm>
          <a:prstGeom prst="rect">
            <a:avLst/>
          </a:prstGeom>
          <a:noFill/>
          <a:ln>
            <a:solidFill>
              <a:srgbClr val="B40000"/>
            </a:solidFill>
          </a:ln>
        </p:spPr>
        <p:txBody>
          <a:bodyPr wrap="square" rtlCol="0">
            <a:spAutoFit/>
          </a:bodyPr>
          <a:lstStyle/>
          <a:p>
            <a:r>
              <a:rPr lang="en-US" dirty="0">
                <a:solidFill>
                  <a:srgbClr val="C00000"/>
                </a:solidFill>
              </a:rPr>
              <a:t>https://grants.nih.gov/grants/foreign/index.htm</a:t>
            </a:r>
          </a:p>
        </p:txBody>
      </p:sp>
    </p:spTree>
    <p:extLst>
      <p:ext uri="{BB962C8B-B14F-4D97-AF65-F5344CB8AC3E}">
        <p14:creationId xmlns:p14="http://schemas.microsoft.com/office/powerpoint/2010/main" val="547563156"/>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2628" y="609600"/>
            <a:ext cx="9144000" cy="5257800"/>
          </a:xfrm>
        </p:spPr>
        <p:txBody>
          <a:bodyPr/>
          <a:lstStyle/>
          <a:p>
            <a:pPr algn="ctr">
              <a:buFontTx/>
              <a:buNone/>
            </a:pPr>
            <a:endParaRPr lang="en-US" dirty="0">
              <a:solidFill>
                <a:srgbClr val="000000"/>
              </a:solidFill>
            </a:endParaRPr>
          </a:p>
          <a:p>
            <a:pPr algn="ctr">
              <a:buFontTx/>
              <a:buNone/>
            </a:pPr>
            <a:endParaRPr lang="en-US" dirty="0">
              <a:solidFill>
                <a:srgbClr val="000000"/>
              </a:solidFill>
            </a:endParaRPr>
          </a:p>
          <a:p>
            <a:pPr algn="ctr">
              <a:buFontTx/>
              <a:buNone/>
            </a:pPr>
            <a:endParaRPr lang="en-US" dirty="0">
              <a:solidFill>
                <a:srgbClr val="000000"/>
              </a:solidFill>
            </a:endParaRPr>
          </a:p>
          <a:p>
            <a:pPr algn="ctr">
              <a:buFontTx/>
              <a:buNone/>
            </a:pPr>
            <a:endParaRPr lang="en-US" sz="3600" dirty="0">
              <a:solidFill>
                <a:srgbClr val="000000"/>
              </a:solidFill>
            </a:endParaRPr>
          </a:p>
          <a:p>
            <a:pPr algn="ctr">
              <a:buFontTx/>
              <a:buNone/>
            </a:pPr>
            <a:r>
              <a:rPr lang="en-US" sz="3600" dirty="0">
                <a:solidFill>
                  <a:srgbClr val="000000"/>
                </a:solidFill>
              </a:rPr>
              <a:t>Emily Linde</a:t>
            </a:r>
          </a:p>
          <a:p>
            <a:pPr algn="ctr">
              <a:buFontTx/>
              <a:buNone/>
            </a:pPr>
            <a:r>
              <a:rPr lang="en-US" sz="3600" dirty="0">
                <a:solidFill>
                  <a:srgbClr val="111111"/>
                </a:solidFill>
                <a:hlinkClick r:id="rId2">
                  <a:extLst>
                    <a:ext uri="{A12FA001-AC4F-418D-AE19-62706E023703}">
                      <ahyp:hlinkClr xmlns:ahyp="http://schemas.microsoft.com/office/drawing/2018/hyperlinkcolor" val="tx"/>
                    </a:ext>
                  </a:extLst>
                </a:hlinkClick>
              </a:rPr>
              <a:t>lindee@mail.nih.gov</a:t>
            </a:r>
            <a:endParaRPr lang="en-US" sz="3600" dirty="0">
              <a:solidFill>
                <a:srgbClr val="111111"/>
              </a:solidFill>
            </a:endParaRPr>
          </a:p>
          <a:p>
            <a:pPr algn="ctr">
              <a:buFontTx/>
              <a:buNone/>
            </a:pPr>
            <a:endParaRPr lang="en-US" sz="3600" dirty="0">
              <a:solidFill>
                <a:srgbClr val="111111"/>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43</a:t>
            </a:fld>
            <a:endParaRPr lang="en-US" dirty="0"/>
          </a:p>
        </p:txBody>
      </p:sp>
      <p:sp>
        <p:nvSpPr>
          <p:cNvPr id="3" name="Title 2">
            <a:extLst>
              <a:ext uri="{FF2B5EF4-FFF2-40B4-BE49-F238E27FC236}">
                <a16:creationId xmlns:a16="http://schemas.microsoft.com/office/drawing/2014/main" id="{1ADF77CE-5642-461B-9E2A-75B46284D323}"/>
              </a:ext>
            </a:extLst>
          </p:cNvPr>
          <p:cNvSpPr>
            <a:spLocks noGrp="1"/>
          </p:cNvSpPr>
          <p:nvPr>
            <p:ph type="title"/>
          </p:nvPr>
        </p:nvSpPr>
        <p:spPr>
          <a:xfrm>
            <a:off x="0" y="1600200"/>
            <a:ext cx="9144000" cy="762000"/>
          </a:xfrm>
        </p:spPr>
        <p:txBody>
          <a:bodyPr/>
          <a:lstStyle/>
          <a:p>
            <a:pPr marL="342900" indent="-342900" algn="ctr">
              <a:spcBef>
                <a:spcPct val="20000"/>
              </a:spcBef>
            </a:pPr>
            <a:r>
              <a:rPr lang="en-US" sz="5400" b="1" dirty="0">
                <a:solidFill>
                  <a:srgbClr val="000000"/>
                </a:solidFill>
                <a:latin typeface="+mn-lt"/>
                <a:ea typeface="+mn-ea"/>
                <a:cs typeface="+mn-cs"/>
              </a:rPr>
              <a:t>THANK YOU!</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dirty="0">
                <a:solidFill>
                  <a:srgbClr val="000000"/>
                </a:solidFill>
              </a:rPr>
              <a:t>Definition of Foreign Component</a:t>
            </a:r>
          </a:p>
        </p:txBody>
      </p:sp>
      <p:sp>
        <p:nvSpPr>
          <p:cNvPr id="119811" name="Rectangle 3"/>
          <p:cNvSpPr>
            <a:spLocks noGrp="1" noChangeArrowheads="1"/>
          </p:cNvSpPr>
          <p:nvPr>
            <p:ph type="body" idx="1"/>
          </p:nvPr>
        </p:nvSpPr>
        <p:spPr>
          <a:xfrm>
            <a:off x="0" y="914399"/>
            <a:ext cx="9144000" cy="5791201"/>
          </a:xfrm>
        </p:spPr>
        <p:txBody>
          <a:bodyPr/>
          <a:lstStyle/>
          <a:p>
            <a:pPr marL="0" indent="0">
              <a:buNone/>
            </a:pPr>
            <a:r>
              <a:rPr lang="en-US" sz="1800" dirty="0">
                <a:solidFill>
                  <a:srgbClr val="111111"/>
                </a:solidFill>
              </a:rPr>
              <a:t>Performance of any significant scientific element or segment of a project outside of the United States, either by the grantee or by a researcher employed by a foreign organization, whether or not grant funds are expended. </a:t>
            </a:r>
          </a:p>
          <a:p>
            <a:pPr marL="0" indent="0">
              <a:buNone/>
            </a:pPr>
            <a:endParaRPr lang="en-US" sz="1800" dirty="0">
              <a:solidFill>
                <a:srgbClr val="00B050"/>
              </a:solidFill>
            </a:endParaRPr>
          </a:p>
          <a:p>
            <a:r>
              <a:rPr lang="en-US" sz="1800" dirty="0">
                <a:solidFill>
                  <a:srgbClr val="111111"/>
                </a:solidFill>
              </a:rPr>
              <a:t>Activities that would meet this definition include, but are not limited to: </a:t>
            </a:r>
          </a:p>
          <a:p>
            <a:pPr lvl="1"/>
            <a:r>
              <a:rPr lang="en-US" sz="1600" dirty="0">
                <a:solidFill>
                  <a:srgbClr val="111111"/>
                </a:solidFill>
              </a:rPr>
              <a:t>Involvement of human subjects or animals </a:t>
            </a:r>
          </a:p>
          <a:p>
            <a:pPr lvl="1"/>
            <a:r>
              <a:rPr lang="en-US" sz="1600" dirty="0">
                <a:solidFill>
                  <a:srgbClr val="111111"/>
                </a:solidFill>
              </a:rPr>
              <a:t>Extensive foreign travel by grantee project staff for of data collection, surveying, sampling, and similar activities</a:t>
            </a:r>
          </a:p>
          <a:p>
            <a:pPr lvl="1"/>
            <a:r>
              <a:rPr lang="en-US" sz="1600" dirty="0">
                <a:solidFill>
                  <a:srgbClr val="111111"/>
                </a:solidFill>
              </a:rPr>
              <a:t>Any activity of grantee that may impact U.S. foreign policy through involvement in affairs or environment of a foreign country</a:t>
            </a:r>
          </a:p>
          <a:p>
            <a:endParaRPr lang="en-US" sz="1600" dirty="0">
              <a:solidFill>
                <a:srgbClr val="000099"/>
              </a:solidFill>
            </a:endParaRPr>
          </a:p>
          <a:p>
            <a:r>
              <a:rPr lang="en-US" sz="1800" dirty="0">
                <a:solidFill>
                  <a:srgbClr val="111111"/>
                </a:solidFill>
              </a:rPr>
              <a:t>Examples of other grant-related activities that may be foreign components:</a:t>
            </a:r>
          </a:p>
          <a:p>
            <a:pPr lvl="1"/>
            <a:r>
              <a:rPr lang="en-US" sz="1600" dirty="0">
                <a:solidFill>
                  <a:srgbClr val="111111"/>
                </a:solidFill>
              </a:rPr>
              <a:t>Collaborations with investigators at foreign site anticipated to result in co-authorship</a:t>
            </a:r>
          </a:p>
          <a:p>
            <a:pPr lvl="1"/>
            <a:r>
              <a:rPr lang="en-US" sz="1600" dirty="0">
                <a:solidFill>
                  <a:srgbClr val="111111"/>
                </a:solidFill>
              </a:rPr>
              <a:t>Use of facilities or instrumentation at a foreign site</a:t>
            </a:r>
          </a:p>
          <a:p>
            <a:pPr lvl="1"/>
            <a:r>
              <a:rPr lang="en-US" sz="1600" dirty="0">
                <a:solidFill>
                  <a:srgbClr val="111111"/>
                </a:solidFill>
              </a:rPr>
              <a:t>Receipt of financial support or resources from a foreign entity</a:t>
            </a:r>
          </a:p>
          <a:p>
            <a:endParaRPr lang="en-US" sz="1600" dirty="0">
              <a:solidFill>
                <a:srgbClr val="000099"/>
              </a:solidFill>
            </a:endParaRPr>
          </a:p>
          <a:p>
            <a:r>
              <a:rPr lang="en-US" sz="1600" dirty="0">
                <a:solidFill>
                  <a:srgbClr val="00B0F0"/>
                </a:solidFill>
              </a:rPr>
              <a:t>Foreign travel for consultation is not considered a foreign component.</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5</a:t>
            </a:fld>
            <a:endParaRPr lang="en-US" dirty="0"/>
          </a:p>
        </p:txBody>
      </p:sp>
    </p:spTree>
    <p:extLst>
      <p:ext uri="{BB962C8B-B14F-4D97-AF65-F5344CB8AC3E}">
        <p14:creationId xmlns:p14="http://schemas.microsoft.com/office/powerpoint/2010/main" val="2746579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Eligibility</a:t>
            </a:r>
          </a:p>
        </p:txBody>
      </p:sp>
      <p:sp>
        <p:nvSpPr>
          <p:cNvPr id="119811" name="Rectangle 3"/>
          <p:cNvSpPr>
            <a:spLocks noGrp="1" noChangeArrowheads="1"/>
          </p:cNvSpPr>
          <p:nvPr>
            <p:ph type="body" idx="1"/>
          </p:nvPr>
        </p:nvSpPr>
        <p:spPr>
          <a:xfrm>
            <a:off x="0" y="1152525"/>
            <a:ext cx="8458200" cy="5521325"/>
          </a:xfrm>
        </p:spPr>
        <p:txBody>
          <a:bodyPr/>
          <a:lstStyle/>
          <a:p>
            <a:pPr marL="857250" lvl="1" eaLnBrk="1" hangingPunct="1">
              <a:spcBef>
                <a:spcPts val="1200"/>
              </a:spcBef>
              <a:spcAft>
                <a:spcPts val="600"/>
              </a:spcAft>
              <a:defRPr/>
            </a:pPr>
            <a:r>
              <a:rPr lang="en-US" dirty="0">
                <a:solidFill>
                  <a:srgbClr val="000000"/>
                </a:solidFill>
              </a:rPr>
              <a:t>Review Funding Opportunity Announcement (FOA) for Eligibility</a:t>
            </a:r>
          </a:p>
          <a:p>
            <a:pPr marL="1257300" lvl="2" eaLnBrk="1" hangingPunct="1">
              <a:spcBef>
                <a:spcPts val="1200"/>
              </a:spcBef>
              <a:spcAft>
                <a:spcPts val="600"/>
              </a:spcAft>
              <a:defRPr/>
            </a:pPr>
            <a:r>
              <a:rPr lang="en-US" dirty="0">
                <a:solidFill>
                  <a:srgbClr val="000000"/>
                </a:solidFill>
              </a:rPr>
              <a:t>Foreign Institutions may or may not be eligible </a:t>
            </a:r>
          </a:p>
          <a:p>
            <a:pPr marL="1257300" lvl="2" eaLnBrk="1" hangingPunct="1">
              <a:spcBef>
                <a:spcPts val="1200"/>
              </a:spcBef>
              <a:spcAft>
                <a:spcPts val="600"/>
              </a:spcAft>
              <a:defRPr/>
            </a:pPr>
            <a:r>
              <a:rPr lang="en-US" dirty="0">
                <a:solidFill>
                  <a:srgbClr val="000000"/>
                </a:solidFill>
              </a:rPr>
              <a:t>Foreign components may not be allowed</a:t>
            </a:r>
          </a:p>
          <a:p>
            <a:pPr marL="1257300" lvl="2" eaLnBrk="1" hangingPunct="1">
              <a:spcBef>
                <a:spcPts val="1200"/>
              </a:spcBef>
              <a:spcAft>
                <a:spcPts val="600"/>
              </a:spcAft>
              <a:defRPr/>
            </a:pPr>
            <a:r>
              <a:rPr lang="en-US" dirty="0">
                <a:solidFill>
                  <a:srgbClr val="000000"/>
                </a:solidFill>
              </a:rPr>
              <a:t>Foreign components may or may not be required</a:t>
            </a:r>
          </a:p>
          <a:p>
            <a:pPr marL="1257300" lvl="2" eaLnBrk="1" hangingPunct="1">
              <a:spcBef>
                <a:spcPts val="1200"/>
              </a:spcBef>
              <a:spcAft>
                <a:spcPts val="600"/>
              </a:spcAft>
              <a:defRPr/>
            </a:pPr>
            <a:r>
              <a:rPr lang="en-US" dirty="0">
                <a:solidFill>
                  <a:srgbClr val="000000"/>
                </a:solidFill>
              </a:rPr>
              <a:t>Foreign applicants required to submit detailed budgets</a:t>
            </a:r>
          </a:p>
          <a:p>
            <a:pPr marL="857250" lvl="1" eaLnBrk="1" hangingPunct="1">
              <a:spcBef>
                <a:spcPts val="1200"/>
              </a:spcBef>
              <a:spcAft>
                <a:spcPts val="600"/>
              </a:spcAft>
              <a:defRPr/>
            </a:pPr>
            <a:r>
              <a:rPr lang="en-US" dirty="0">
                <a:solidFill>
                  <a:srgbClr val="000000"/>
                </a:solidFill>
              </a:rPr>
              <a:t>Contact NIH program staff</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6</a:t>
            </a:fld>
            <a:endParaRPr lang="en-US" dirty="0"/>
          </a:p>
        </p:txBody>
      </p:sp>
    </p:spTree>
    <p:extLst>
      <p:ext uri="{BB962C8B-B14F-4D97-AF65-F5344CB8AC3E}">
        <p14:creationId xmlns:p14="http://schemas.microsoft.com/office/powerpoint/2010/main" val="23299116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Eligibility</a:t>
            </a:r>
          </a:p>
        </p:txBody>
      </p:sp>
      <p:sp>
        <p:nvSpPr>
          <p:cNvPr id="119811" name="Rectangle 3"/>
          <p:cNvSpPr>
            <a:spLocks noGrp="1" noChangeArrowheads="1"/>
          </p:cNvSpPr>
          <p:nvPr>
            <p:ph type="body" idx="1"/>
          </p:nvPr>
        </p:nvSpPr>
        <p:spPr>
          <a:xfrm>
            <a:off x="0" y="914399"/>
            <a:ext cx="8458200" cy="5521325"/>
          </a:xfrm>
        </p:spPr>
        <p:txBody>
          <a:bodyPr/>
          <a:lstStyle/>
          <a:p>
            <a:pPr marL="457200" eaLnBrk="1" hangingPunct="1">
              <a:spcBef>
                <a:spcPts val="1200"/>
              </a:spcBef>
              <a:spcAft>
                <a:spcPts val="600"/>
              </a:spcAft>
              <a:defRPr/>
            </a:pPr>
            <a:r>
              <a:rPr lang="en-US" dirty="0">
                <a:solidFill>
                  <a:srgbClr val="000000"/>
                </a:solidFill>
              </a:rPr>
              <a:t>Review Funding Opportunity Announcement (FOA) for Eligibility</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7</a:t>
            </a:fld>
            <a:endParaRPr lang="en-US" dirty="0"/>
          </a:p>
        </p:txBody>
      </p:sp>
      <p:pic>
        <p:nvPicPr>
          <p:cNvPr id="3" name="Picture 2" descr="Section III Eligibility Information header within sample funding opportunity announcement">
            <a:extLst>
              <a:ext uri="{FF2B5EF4-FFF2-40B4-BE49-F238E27FC236}">
                <a16:creationId xmlns:a16="http://schemas.microsoft.com/office/drawing/2014/main" id="{037856CE-D97D-48E6-B82B-716050FFBCB7}"/>
              </a:ext>
            </a:extLst>
          </p:cNvPr>
          <p:cNvPicPr>
            <a:picLocks noChangeAspect="1"/>
          </p:cNvPicPr>
          <p:nvPr/>
        </p:nvPicPr>
        <p:blipFill>
          <a:blip r:embed="rId3"/>
          <a:stretch>
            <a:fillRect/>
          </a:stretch>
        </p:blipFill>
        <p:spPr>
          <a:xfrm>
            <a:off x="457200" y="2286000"/>
            <a:ext cx="8458200" cy="1660684"/>
          </a:xfrm>
          <a:prstGeom prst="rect">
            <a:avLst/>
          </a:prstGeom>
        </p:spPr>
      </p:pic>
      <p:sp>
        <p:nvSpPr>
          <p:cNvPr id="4" name="Rectangle 3">
            <a:extLst>
              <a:ext uri="{FF2B5EF4-FFF2-40B4-BE49-F238E27FC236}">
                <a16:creationId xmlns:a16="http://schemas.microsoft.com/office/drawing/2014/main" id="{418EA5D7-12FA-48C1-B563-210C042FC8BC}"/>
              </a:ext>
            </a:extLst>
          </p:cNvPr>
          <p:cNvSpPr/>
          <p:nvPr/>
        </p:nvSpPr>
        <p:spPr>
          <a:xfrm>
            <a:off x="457200" y="4192588"/>
            <a:ext cx="8458200" cy="1477328"/>
          </a:xfrm>
          <a:prstGeom prst="rect">
            <a:avLst/>
          </a:prstGeom>
          <a:solidFill>
            <a:schemeClr val="tx1"/>
          </a:solidFill>
          <a:ln>
            <a:solidFill>
              <a:schemeClr val="tx1"/>
            </a:solidFill>
          </a:ln>
        </p:spPr>
        <p:txBody>
          <a:bodyPr wrap="square">
            <a:spAutoFit/>
          </a:bodyPr>
          <a:lstStyle/>
          <a:p>
            <a:r>
              <a:rPr lang="en-US" b="1" dirty="0">
                <a:solidFill>
                  <a:srgbClr val="000000"/>
                </a:solidFill>
              </a:rPr>
              <a:t>Foreign Institutions</a:t>
            </a:r>
          </a:p>
          <a:p>
            <a:r>
              <a:rPr lang="en-US" dirty="0">
                <a:solidFill>
                  <a:srgbClr val="000000"/>
                </a:solidFill>
              </a:rPr>
              <a:t>Non-domestic (non-U.S.) Entities (Foreign Institutions) </a:t>
            </a:r>
            <a:r>
              <a:rPr lang="en-US" b="1" dirty="0">
                <a:solidFill>
                  <a:srgbClr val="000000"/>
                </a:solidFill>
              </a:rPr>
              <a:t>are not </a:t>
            </a:r>
            <a:r>
              <a:rPr lang="en-US" dirty="0">
                <a:solidFill>
                  <a:srgbClr val="000000"/>
                </a:solidFill>
              </a:rPr>
              <a:t>eligible to apply.</a:t>
            </a:r>
            <a:br>
              <a:rPr lang="en-US" dirty="0">
                <a:solidFill>
                  <a:srgbClr val="000000"/>
                </a:solidFill>
              </a:rPr>
            </a:br>
            <a:r>
              <a:rPr lang="en-US" dirty="0">
                <a:solidFill>
                  <a:srgbClr val="000000"/>
                </a:solidFill>
              </a:rPr>
              <a:t>Non-domestic (non-U.S.) components of U.S. Organizations </a:t>
            </a:r>
            <a:r>
              <a:rPr lang="en-US" b="1" dirty="0">
                <a:solidFill>
                  <a:srgbClr val="000000"/>
                </a:solidFill>
              </a:rPr>
              <a:t>are not </a:t>
            </a:r>
            <a:r>
              <a:rPr lang="en-US" dirty="0">
                <a:solidFill>
                  <a:srgbClr val="000000"/>
                </a:solidFill>
              </a:rPr>
              <a:t>eligible to apply.</a:t>
            </a:r>
            <a:br>
              <a:rPr lang="en-US" dirty="0">
                <a:solidFill>
                  <a:srgbClr val="000000"/>
                </a:solidFill>
              </a:rPr>
            </a:br>
            <a:r>
              <a:rPr lang="en-US" dirty="0">
                <a:solidFill>
                  <a:srgbClr val="000000"/>
                </a:solidFill>
              </a:rPr>
              <a:t>Foreign components, as </a:t>
            </a:r>
            <a:r>
              <a:rPr lang="en-US" dirty="0">
                <a:solidFill>
                  <a:srgbClr val="111111"/>
                </a:solidFill>
                <a:hlinkClick r:id="rId4"/>
              </a:rPr>
              <a:t>defined in the </a:t>
            </a:r>
            <a:r>
              <a:rPr lang="en-US" i="1" dirty="0">
                <a:solidFill>
                  <a:srgbClr val="111111"/>
                </a:solidFill>
                <a:hlinkClick r:id="rId4"/>
              </a:rPr>
              <a:t>NIH Grants Policy Statement</a:t>
            </a:r>
            <a:r>
              <a:rPr lang="en-US" dirty="0">
                <a:solidFill>
                  <a:srgbClr val="000000"/>
                </a:solidFill>
              </a:rPr>
              <a:t>, </a:t>
            </a:r>
            <a:r>
              <a:rPr lang="en-US" b="1" dirty="0">
                <a:solidFill>
                  <a:srgbClr val="000000"/>
                </a:solidFill>
              </a:rPr>
              <a:t>are </a:t>
            </a:r>
            <a:r>
              <a:rPr lang="en-US" dirty="0">
                <a:solidFill>
                  <a:srgbClr val="000000"/>
                </a:solidFill>
              </a:rPr>
              <a:t>allowed. </a:t>
            </a:r>
          </a:p>
        </p:txBody>
      </p:sp>
    </p:spTree>
    <p:extLst>
      <p:ext uri="{BB962C8B-B14F-4D97-AF65-F5344CB8AC3E}">
        <p14:creationId xmlns:p14="http://schemas.microsoft.com/office/powerpoint/2010/main" val="5266487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Eligibility</a:t>
            </a:r>
          </a:p>
        </p:txBody>
      </p:sp>
      <p:sp>
        <p:nvSpPr>
          <p:cNvPr id="119811" name="Rectangle 3"/>
          <p:cNvSpPr>
            <a:spLocks noGrp="1" noChangeArrowheads="1"/>
          </p:cNvSpPr>
          <p:nvPr>
            <p:ph type="body" idx="1"/>
          </p:nvPr>
        </p:nvSpPr>
        <p:spPr>
          <a:xfrm>
            <a:off x="-76200" y="990600"/>
            <a:ext cx="8991600" cy="5521325"/>
          </a:xfrm>
        </p:spPr>
        <p:txBody>
          <a:bodyPr/>
          <a:lstStyle/>
          <a:p>
            <a:pPr marL="857250" lvl="1" eaLnBrk="1" hangingPunct="1">
              <a:spcBef>
                <a:spcPts val="1200"/>
              </a:spcBef>
              <a:spcAft>
                <a:spcPts val="600"/>
              </a:spcAft>
              <a:defRPr/>
            </a:pPr>
            <a:r>
              <a:rPr lang="en-US" sz="2400" dirty="0">
                <a:solidFill>
                  <a:srgbClr val="000000"/>
                </a:solidFill>
              </a:rPr>
              <a:t>Foreign organizations are generally not eligible to apply for these types of grants:</a:t>
            </a:r>
          </a:p>
          <a:p>
            <a:pPr marL="1371600" lvl="2" indent="-342900" eaLnBrk="1" hangingPunct="1">
              <a:spcBef>
                <a:spcPts val="1200"/>
              </a:spcBef>
              <a:spcAft>
                <a:spcPts val="600"/>
              </a:spcAft>
              <a:defRPr/>
            </a:pPr>
            <a:r>
              <a:rPr lang="en-US" sz="2000" dirty="0" err="1">
                <a:solidFill>
                  <a:srgbClr val="000000"/>
                </a:solidFill>
              </a:rPr>
              <a:t>Kirschstein</a:t>
            </a:r>
            <a:r>
              <a:rPr lang="en-US" sz="2000" dirty="0">
                <a:solidFill>
                  <a:srgbClr val="000000"/>
                </a:solidFill>
              </a:rPr>
              <a:t>-NRSA institutional research training </a:t>
            </a:r>
          </a:p>
          <a:p>
            <a:pPr marL="1371600" lvl="2" indent="-342900" eaLnBrk="1" hangingPunct="1">
              <a:spcBef>
                <a:spcPts val="1200"/>
              </a:spcBef>
              <a:spcAft>
                <a:spcPts val="600"/>
              </a:spcAft>
              <a:defRPr/>
            </a:pPr>
            <a:r>
              <a:rPr lang="en-US" sz="2000" dirty="0">
                <a:solidFill>
                  <a:srgbClr val="000000"/>
                </a:solidFill>
              </a:rPr>
              <a:t>Program project</a:t>
            </a:r>
          </a:p>
          <a:p>
            <a:pPr marL="1371600" lvl="2" indent="-342900" eaLnBrk="1" hangingPunct="1">
              <a:spcBef>
                <a:spcPts val="1200"/>
              </a:spcBef>
              <a:spcAft>
                <a:spcPts val="600"/>
              </a:spcAft>
              <a:defRPr/>
            </a:pPr>
            <a:r>
              <a:rPr lang="en-US" sz="2000" dirty="0">
                <a:solidFill>
                  <a:srgbClr val="000000"/>
                </a:solidFill>
              </a:rPr>
              <a:t>Center </a:t>
            </a:r>
          </a:p>
          <a:p>
            <a:pPr marL="1371600" lvl="2" indent="-342900" eaLnBrk="1" hangingPunct="1">
              <a:spcBef>
                <a:spcPts val="1200"/>
              </a:spcBef>
              <a:spcAft>
                <a:spcPts val="600"/>
              </a:spcAft>
              <a:defRPr/>
            </a:pPr>
            <a:r>
              <a:rPr lang="en-US" sz="2000" dirty="0">
                <a:solidFill>
                  <a:srgbClr val="000000"/>
                </a:solidFill>
              </a:rPr>
              <a:t>Resource</a:t>
            </a:r>
          </a:p>
          <a:p>
            <a:pPr marL="1371600" lvl="2" indent="-342900" eaLnBrk="1" hangingPunct="1">
              <a:spcBef>
                <a:spcPts val="1200"/>
              </a:spcBef>
              <a:spcAft>
                <a:spcPts val="600"/>
              </a:spcAft>
              <a:defRPr/>
            </a:pPr>
            <a:r>
              <a:rPr lang="en-US" sz="2000" dirty="0">
                <a:solidFill>
                  <a:srgbClr val="000000"/>
                </a:solidFill>
              </a:rPr>
              <a:t>SBIR/STTR </a:t>
            </a:r>
          </a:p>
          <a:p>
            <a:pPr marL="1371600" lvl="2" indent="-342900" eaLnBrk="1" hangingPunct="1">
              <a:spcBef>
                <a:spcPts val="1200"/>
              </a:spcBef>
              <a:spcAft>
                <a:spcPts val="600"/>
              </a:spcAft>
              <a:defRPr/>
            </a:pPr>
            <a:r>
              <a:rPr lang="en-US" sz="2000" dirty="0">
                <a:solidFill>
                  <a:srgbClr val="000000"/>
                </a:solidFill>
              </a:rPr>
              <a:t>Construction grants</a:t>
            </a:r>
          </a:p>
          <a:p>
            <a:pPr marL="857250" lvl="1" eaLnBrk="1" hangingPunct="1">
              <a:spcBef>
                <a:spcPts val="1200"/>
              </a:spcBef>
              <a:spcAft>
                <a:spcPts val="600"/>
              </a:spcAft>
              <a:defRPr/>
            </a:pPr>
            <a:r>
              <a:rPr lang="en-US" sz="2400" dirty="0">
                <a:solidFill>
                  <a:srgbClr val="000000"/>
                </a:solidFill>
              </a:rPr>
              <a:t>Note, some activity codes, such as program project grants (P01), may support projects awarded to a domestic institution with a foreign component. </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8</a:t>
            </a:fld>
            <a:endParaRPr lang="en-US" dirty="0"/>
          </a:p>
        </p:txBody>
      </p:sp>
    </p:spTree>
    <p:extLst>
      <p:ext uri="{BB962C8B-B14F-4D97-AF65-F5344CB8AC3E}">
        <p14:creationId xmlns:p14="http://schemas.microsoft.com/office/powerpoint/2010/main" val="39842742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Eligibility</a:t>
            </a:r>
          </a:p>
        </p:txBody>
      </p:sp>
      <p:sp>
        <p:nvSpPr>
          <p:cNvPr id="119811" name="Rectangle 3"/>
          <p:cNvSpPr>
            <a:spLocks noGrp="1" noChangeArrowheads="1"/>
          </p:cNvSpPr>
          <p:nvPr>
            <p:ph type="body" idx="1"/>
          </p:nvPr>
        </p:nvSpPr>
        <p:spPr>
          <a:xfrm>
            <a:off x="-76200" y="990600"/>
            <a:ext cx="8991600" cy="5521325"/>
          </a:xfrm>
        </p:spPr>
        <p:txBody>
          <a:bodyPr/>
          <a:lstStyle/>
          <a:p>
            <a:pPr marL="857250" lvl="1" eaLnBrk="1" hangingPunct="1">
              <a:spcBef>
                <a:spcPts val="1200"/>
              </a:spcBef>
              <a:spcAft>
                <a:spcPts val="600"/>
              </a:spcAft>
              <a:defRPr/>
            </a:pPr>
            <a:r>
              <a:rPr lang="en-US" sz="2600" dirty="0">
                <a:solidFill>
                  <a:srgbClr val="000000"/>
                </a:solidFill>
              </a:rPr>
              <a:t>Develop your research idea </a:t>
            </a:r>
          </a:p>
          <a:p>
            <a:pPr marL="1257300" lvl="2" eaLnBrk="1" hangingPunct="1">
              <a:spcBef>
                <a:spcPts val="1200"/>
              </a:spcBef>
              <a:spcAft>
                <a:spcPts val="600"/>
              </a:spcAft>
              <a:defRPr/>
            </a:pPr>
            <a:r>
              <a:rPr lang="en-US" sz="2200" dirty="0">
                <a:solidFill>
                  <a:srgbClr val="000000"/>
                </a:solidFill>
              </a:rPr>
              <a:t>Should be important (have high impact)</a:t>
            </a:r>
          </a:p>
          <a:p>
            <a:pPr marL="1257300" lvl="2" eaLnBrk="1" hangingPunct="1">
              <a:spcBef>
                <a:spcPts val="1200"/>
              </a:spcBef>
              <a:spcAft>
                <a:spcPts val="600"/>
              </a:spcAft>
              <a:defRPr/>
            </a:pPr>
            <a:r>
              <a:rPr lang="en-US" sz="2200" dirty="0">
                <a:solidFill>
                  <a:srgbClr val="000000"/>
                </a:solidFill>
              </a:rPr>
              <a:t>Needs to align with an IC mission</a:t>
            </a:r>
          </a:p>
          <a:p>
            <a:pPr marL="857250" lvl="1" eaLnBrk="1" hangingPunct="1">
              <a:spcBef>
                <a:spcPts val="1200"/>
              </a:spcBef>
              <a:spcAft>
                <a:spcPts val="600"/>
              </a:spcAft>
              <a:defRPr/>
            </a:pPr>
            <a:r>
              <a:rPr lang="en-US" sz="2600" dirty="0">
                <a:solidFill>
                  <a:srgbClr val="000000"/>
                </a:solidFill>
              </a:rPr>
              <a:t>Talk with NIH Program staff about your idea and where it fits</a:t>
            </a:r>
          </a:p>
          <a:p>
            <a:pPr marL="857250" lvl="1" eaLnBrk="1" hangingPunct="1">
              <a:spcBef>
                <a:spcPts val="1200"/>
              </a:spcBef>
              <a:spcAft>
                <a:spcPts val="600"/>
              </a:spcAft>
              <a:defRPr/>
            </a:pPr>
            <a:r>
              <a:rPr lang="en-US" sz="2600" dirty="0">
                <a:solidFill>
                  <a:srgbClr val="000000"/>
                </a:solidFill>
              </a:rPr>
              <a:t>Identify a funding opportunity announcement (FOA)</a:t>
            </a:r>
          </a:p>
          <a:p>
            <a:pPr marL="1257300" lvl="2" eaLnBrk="1" hangingPunct="1">
              <a:spcBef>
                <a:spcPts val="1200"/>
              </a:spcBef>
              <a:spcAft>
                <a:spcPts val="600"/>
              </a:spcAft>
              <a:defRPr/>
            </a:pPr>
            <a:r>
              <a:rPr lang="en-US" sz="2200" dirty="0">
                <a:solidFill>
                  <a:srgbClr val="000000"/>
                </a:solidFill>
              </a:rPr>
              <a:t>If no FOA specific to your area, look to a “parent” announcement</a:t>
            </a:r>
          </a:p>
          <a:p>
            <a:pPr marL="857250" lvl="1" eaLnBrk="1" hangingPunct="1">
              <a:spcBef>
                <a:spcPts val="1200"/>
              </a:spcBef>
              <a:spcAft>
                <a:spcPts val="600"/>
              </a:spcAft>
              <a:defRPr/>
            </a:pPr>
            <a:r>
              <a:rPr lang="en-US" sz="2600" dirty="0">
                <a:solidFill>
                  <a:srgbClr val="000000"/>
                </a:solidFill>
              </a:rPr>
              <a:t>Write a strong proposal that addresses review criteria</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9</a:t>
            </a:fld>
            <a:endParaRPr lang="en-US" dirty="0"/>
          </a:p>
        </p:txBody>
      </p:sp>
    </p:spTree>
    <p:extLst>
      <p:ext uri="{BB962C8B-B14F-4D97-AF65-F5344CB8AC3E}">
        <p14:creationId xmlns:p14="http://schemas.microsoft.com/office/powerpoint/2010/main" val="2078577769"/>
      </p:ext>
    </p:extLst>
  </p:cSld>
  <p:clrMapOvr>
    <a:masterClrMapping/>
  </p:clrMapOvr>
  <p:transition/>
</p:sld>
</file>

<file path=ppt/theme/theme1.xml><?xml version="1.0" encoding="utf-8"?>
<a:theme xmlns:a="http://schemas.openxmlformats.org/drawingml/2006/main" name="Maritime law design template">
  <a:themeElements>
    <a:clrScheme name="Maritime law design template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fontScheme name="Maritime law design template">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Maritime law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ritime law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ritime law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ritime law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ritime law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ritime law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ritime law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ritime law design template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13932BB50E0F40A2A420C0FA0699AE" ma:contentTypeVersion="0" ma:contentTypeDescription="Create a new document." ma:contentTypeScope="" ma:versionID="1ba8b3d26b8bb2e7d5ab090592e7f65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76A7E3-5D06-4A03-8FC6-4CD55F41A73A}">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22C7ED1-3535-43F4-B393-9F732AA6E3E0}">
  <ds:schemaRefs>
    <ds:schemaRef ds:uri="http://schemas.microsoft.com/sharepoint/v3/contenttype/forms"/>
  </ds:schemaRefs>
</ds:datastoreItem>
</file>

<file path=customXml/itemProps3.xml><?xml version="1.0" encoding="utf-8"?>
<ds:datastoreItem xmlns:ds="http://schemas.openxmlformats.org/officeDocument/2006/customXml" ds:itemID="{8F4B2514-112E-4065-8F9E-B11396039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9918</TotalTime>
  <Words>2686</Words>
  <Application>Microsoft Office PowerPoint</Application>
  <PresentationFormat>On-screen Show (4:3)</PresentationFormat>
  <Paragraphs>496</Paragraphs>
  <Slides>43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Black</vt:lpstr>
      <vt:lpstr>Calibri</vt:lpstr>
      <vt:lpstr>Tahoma</vt:lpstr>
      <vt:lpstr>Times New Roman</vt:lpstr>
      <vt:lpstr>Maritime law design template</vt:lpstr>
      <vt:lpstr>Working with International Collaborators   October 2020  NIH Regional Seminar </vt:lpstr>
      <vt:lpstr>Overarching Considerations</vt:lpstr>
      <vt:lpstr>NIH and International Research</vt:lpstr>
      <vt:lpstr>NIH and International Research</vt:lpstr>
      <vt:lpstr>Definition of Foreign Component</vt:lpstr>
      <vt:lpstr>Application:  Eligibility</vt:lpstr>
      <vt:lpstr>Application:  Eligibility</vt:lpstr>
      <vt:lpstr>Application:  Eligibility</vt:lpstr>
      <vt:lpstr>Application:  Eligibility</vt:lpstr>
      <vt:lpstr>Application:  Agency Contacts</vt:lpstr>
      <vt:lpstr>Tips for Investigators</vt:lpstr>
      <vt:lpstr>Tips for Foreign Investigators</vt:lpstr>
      <vt:lpstr>Application:  Review Criteria</vt:lpstr>
      <vt:lpstr>Foreign Institution Registration</vt:lpstr>
      <vt:lpstr>Foreign Institution Registration</vt:lpstr>
      <vt:lpstr>Do I Contact NIH Before Applying?</vt:lpstr>
      <vt:lpstr>Budget Considerations</vt:lpstr>
      <vt:lpstr>F&amp;A for Foreign Awards</vt:lpstr>
      <vt:lpstr>F&amp;A for Foreign Awards</vt:lpstr>
      <vt:lpstr>Calculating F&amp;A for Foreign Award</vt:lpstr>
      <vt:lpstr>Calculating F&amp;A for Foreign Award</vt:lpstr>
      <vt:lpstr>Funding Collaborations</vt:lpstr>
      <vt:lpstr>Funding Collaborations</vt:lpstr>
      <vt:lpstr>Funding Collaborations</vt:lpstr>
      <vt:lpstr>Human Subject Research</vt:lpstr>
      <vt:lpstr>Human Subject Research</vt:lpstr>
      <vt:lpstr>Human Subject Research</vt:lpstr>
      <vt:lpstr>Vertebrate Animal Research</vt:lpstr>
      <vt:lpstr>Project Monitoring</vt:lpstr>
      <vt:lpstr>Project Monitoring</vt:lpstr>
      <vt:lpstr>Tips for Foreign Investigators</vt:lpstr>
      <vt:lpstr>Tips for Foreign Investigators</vt:lpstr>
      <vt:lpstr>Select Agent Requirements</vt:lpstr>
      <vt:lpstr>Select Agent Requirements</vt:lpstr>
      <vt:lpstr>Prior Approval</vt:lpstr>
      <vt:lpstr>Prior Approval</vt:lpstr>
      <vt:lpstr>Project Monitoring</vt:lpstr>
      <vt:lpstr>Don’t Forget Closeout </vt:lpstr>
      <vt:lpstr>Key Take-Aways</vt:lpstr>
      <vt:lpstr>Key Take-Aways</vt:lpstr>
      <vt:lpstr>Key Take-Aways</vt:lpstr>
      <vt:lpstr>Information for Foreign Grants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Foreign Collaborators</dc:title>
  <dc:creator>Isabelle Tilghman</dc:creator>
  <cp:lastModifiedBy>Cummins, Sheri (NIH/OD) [E]</cp:lastModifiedBy>
  <cp:revision>394</cp:revision>
  <cp:lastPrinted>2019-10-04T19:21:04Z</cp:lastPrinted>
  <dcterms:modified xsi:type="dcterms:W3CDTF">2020-10-27T00:07:04Z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0x010100B813932BB50E0F40A2A420C0FA0699AE</vt:lpwstr>
  </property>
</Properties>
</file>