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nyderman, Joel (NIH/OD) [E]" initials="JAS" lastIdx="1" clrIdx="0"/>
  <p:cmAuthor id="1" name="Snyderman, Joel (NIH/OD) [E]" initials="SJ([" lastIdx="15" clrIdx="1"/>
  <p:cmAuthor id="2" name="Gray, Laura (NIH/OD) [E]" initials="GL([" lastIdx="4" clrIdx="2">
    <p:extLst>
      <p:ext uri="{19B8F6BF-5375-455C-9EA6-DF929625EA0E}">
        <p15:presenceInfo xmlns:p15="http://schemas.microsoft.com/office/powerpoint/2012/main" userId="S::graylf@nih.gov::7fcc57ce-a891-4ad6-a387-ed04151fe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336600"/>
    <a:srgbClr val="000000"/>
    <a:srgbClr val="003300"/>
    <a:srgbClr val="663300"/>
    <a:srgbClr val="FF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74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58" y="72"/>
      </p:cViewPr>
      <p:guideLst/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F85EC6-D66D-4668-87E0-80430B5FB14F}"/>
</file>

<file path=customXml/itemProps2.xml><?xml version="1.0" encoding="utf-8"?>
<ds:datastoreItem xmlns:ds="http://schemas.openxmlformats.org/officeDocument/2006/customXml" ds:itemID="{3BE162D7-2DF7-434F-B232-809CC7643FA4}"/>
</file>

<file path=customXml/itemProps3.xml><?xml version="1.0" encoding="utf-8"?>
<ds:datastoreItem xmlns:ds="http://schemas.openxmlformats.org/officeDocument/2006/customXml" ds:itemID="{760D9707-D3A3-4C9D-A1F8-9874A15861DF}"/>
</file>

<file path=docProps/app.xml><?xml version="1.0" encoding="utf-8"?>
<Properties xmlns="http://schemas.openxmlformats.org/officeDocument/2006/extended-properties" xmlns:vt="http://schemas.openxmlformats.org/officeDocument/2006/docPropsVTypes">
  <Template>OER2012</Template>
  <TotalTime>34117</TotalTime>
  <Words>2013</Words>
  <Application>Microsoft Office PowerPoint</Application>
  <PresentationFormat>On-screen Show (4:3)</PresentationFormat>
  <Paragraphs>339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61" baseType="lpstr">
      <vt:lpstr>Arial</vt:lpstr>
      <vt:lpstr>Bodoni MT Condensed</vt:lpstr>
      <vt:lpstr>Courier New</vt:lpstr>
      <vt:lpstr>Franklin Gothic Book</vt:lpstr>
      <vt:lpstr>Georgia</vt:lpstr>
      <vt:lpstr>Times New Roman</vt:lpstr>
      <vt:lpstr>Trebuchet MS</vt:lpstr>
      <vt:lpstr>Verdana</vt:lpstr>
      <vt:lpstr>Wingdings</vt:lpstr>
      <vt:lpstr>Wingdings 2</vt:lpstr>
      <vt:lpstr>OER2012</vt:lpstr>
      <vt:lpstr>Urban</vt:lpstr>
      <vt:lpstr>Option 1 - Small Pics at Bottom</vt:lpstr>
      <vt:lpstr>1_OER2012</vt:lpstr>
      <vt:lpstr>1_Urban</vt:lpstr>
      <vt:lpstr>1_Option 1 - Small Pics at Bottom</vt:lpstr>
      <vt:lpstr>2_OER2012</vt:lpstr>
      <vt:lpstr>2_Urban</vt:lpstr>
      <vt:lpstr>2_Option 1 - Small Pics at Bottom</vt:lpstr>
      <vt:lpstr>3_OER2012</vt:lpstr>
      <vt:lpstr>3_Urban</vt:lpstr>
      <vt:lpstr>3_Option 1 - Small Pics at Bottom</vt:lpstr>
      <vt:lpstr>4_OER2012</vt:lpstr>
      <vt:lpstr>4_Urban</vt:lpstr>
      <vt:lpstr>4_Option 1 - Small Pics at Bottom</vt:lpstr>
      <vt:lpstr>Clip</vt:lpstr>
      <vt:lpstr>      All About Costs  A Post-Award Primer  </vt:lpstr>
      <vt:lpstr>Discussion Topics</vt:lpstr>
      <vt:lpstr>Federal Requirements</vt:lpstr>
      <vt:lpstr>HHS Regulations</vt:lpstr>
      <vt:lpstr> Compliance Requirements</vt:lpstr>
      <vt:lpstr> Cost Principles </vt:lpstr>
      <vt:lpstr>Administrative Requirements</vt:lpstr>
      <vt:lpstr>Administrative Requirements</vt:lpstr>
      <vt:lpstr>Audit Requirements</vt:lpstr>
      <vt:lpstr>Summary of Audit Requirements</vt:lpstr>
      <vt:lpstr>Summary of Federal Requirement References</vt:lpstr>
      <vt:lpstr>Grant Award Basics</vt:lpstr>
      <vt:lpstr>Read the Notice of Award </vt:lpstr>
      <vt:lpstr>Award Restrictions (Section IV)</vt:lpstr>
      <vt:lpstr>Accounting Basics</vt:lpstr>
      <vt:lpstr>Accounting</vt:lpstr>
      <vt:lpstr>Accounting (cont.)</vt:lpstr>
      <vt:lpstr>Monitoring Basics</vt:lpstr>
      <vt:lpstr>Monitoring </vt:lpstr>
      <vt:lpstr>Budget vs. Actual</vt:lpstr>
      <vt:lpstr>Accurate Charges</vt:lpstr>
      <vt:lpstr>What does “reasonable” mean?</vt:lpstr>
      <vt:lpstr>What does “allocable” mean?</vt:lpstr>
      <vt:lpstr>What does “consistently applied” mean?</vt:lpstr>
      <vt:lpstr>What does “conformance” mean?</vt:lpstr>
      <vt:lpstr>Case Studies</vt:lpstr>
      <vt:lpstr>Case Study 1</vt:lpstr>
      <vt:lpstr>Test Your Knowledge</vt:lpstr>
      <vt:lpstr>Case Study 2</vt:lpstr>
      <vt:lpstr>Test Your Knowledge</vt:lpstr>
      <vt:lpstr>Case Study 3</vt:lpstr>
      <vt:lpstr>Test Your Knowledge</vt:lpstr>
      <vt:lpstr>Case Study 4</vt:lpstr>
      <vt:lpstr>Test Your Knowledge</vt:lpstr>
      <vt:lpstr>Questions?</vt:lpstr>
    </vt:vector>
  </TitlesOfParts>
  <Company>NIH\OD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Timely and Accurate Submission of Financial Status Reports (FSR)</dc:title>
  <dc:creator>OD Lan User</dc:creator>
  <cp:lastModifiedBy>Cummins, Sheri (NIH/OD) [E]</cp:lastModifiedBy>
  <cp:revision>1094</cp:revision>
  <cp:lastPrinted>2015-09-09T14:34:40Z</cp:lastPrinted>
  <dcterms:created xsi:type="dcterms:W3CDTF">2003-01-30T15:11:49Z</dcterms:created>
  <dcterms:modified xsi:type="dcterms:W3CDTF">2021-10-21T23:42:43Z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